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03" r:id="rId2"/>
    <p:sldId id="304" r:id="rId3"/>
    <p:sldId id="305" r:id="rId4"/>
    <p:sldId id="306" r:id="rId5"/>
    <p:sldId id="307" r:id="rId6"/>
    <p:sldId id="309" r:id="rId7"/>
    <p:sldId id="308" r:id="rId8"/>
    <p:sldId id="310" r:id="rId9"/>
    <p:sldId id="311" r:id="rId10"/>
    <p:sldId id="312" r:id="rId11"/>
    <p:sldId id="313" r:id="rId12"/>
    <p:sldId id="314" r:id="rId13"/>
    <p:sldId id="315" r:id="rId14"/>
    <p:sldId id="316" r:id="rId15"/>
    <p:sldId id="317" r:id="rId16"/>
    <p:sldId id="318" r:id="rId17"/>
    <p:sldId id="319" r:id="rId18"/>
    <p:sldId id="256" r:id="rId19"/>
    <p:sldId id="259" r:id="rId20"/>
    <p:sldId id="258" r:id="rId21"/>
    <p:sldId id="257" r:id="rId22"/>
    <p:sldId id="260" r:id="rId23"/>
    <p:sldId id="261" r:id="rId24"/>
    <p:sldId id="262" r:id="rId25"/>
    <p:sldId id="263" r:id="rId26"/>
    <p:sldId id="264" r:id="rId27"/>
    <p:sldId id="265" r:id="rId28"/>
    <p:sldId id="266" r:id="rId29"/>
    <p:sldId id="267" r:id="rId30"/>
    <p:sldId id="268" r:id="rId31"/>
    <p:sldId id="292" r:id="rId32"/>
    <p:sldId id="269" r:id="rId33"/>
    <p:sldId id="270" r:id="rId34"/>
    <p:sldId id="271" r:id="rId35"/>
    <p:sldId id="272" r:id="rId36"/>
    <p:sldId id="273" r:id="rId37"/>
    <p:sldId id="276" r:id="rId38"/>
    <p:sldId id="277" r:id="rId39"/>
    <p:sldId id="274" r:id="rId40"/>
    <p:sldId id="278" r:id="rId41"/>
    <p:sldId id="279" r:id="rId42"/>
    <p:sldId id="281" r:id="rId43"/>
    <p:sldId id="280" r:id="rId44"/>
    <p:sldId id="297" r:id="rId45"/>
    <p:sldId id="293" r:id="rId46"/>
    <p:sldId id="275" r:id="rId47"/>
    <p:sldId id="295" r:id="rId48"/>
    <p:sldId id="282" r:id="rId49"/>
    <p:sldId id="300" r:id="rId50"/>
    <p:sldId id="283" r:id="rId51"/>
    <p:sldId id="301" r:id="rId52"/>
    <p:sldId id="285" r:id="rId53"/>
    <p:sldId id="286" r:id="rId54"/>
    <p:sldId id="298" r:id="rId55"/>
    <p:sldId id="287" r:id="rId56"/>
    <p:sldId id="288" r:id="rId57"/>
    <p:sldId id="289" r:id="rId58"/>
    <p:sldId id="291" r:id="rId59"/>
    <p:sldId id="302" r:id="rId60"/>
    <p:sldId id="29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74" autoAdjust="0"/>
    <p:restoredTop sz="94660"/>
  </p:normalViewPr>
  <p:slideViewPr>
    <p:cSldViewPr snapToGrid="0">
      <p:cViewPr varScale="1">
        <p:scale>
          <a:sx n="81" d="100"/>
          <a:sy n="81" d="100"/>
        </p:scale>
        <p:origin x="101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710CA-C924-4C64-BC0B-021CDEAC801E}"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7FB0058-C083-49F2-BE48-6B86DA471AC2}">
      <dgm:prSet/>
      <dgm:spPr/>
      <dgm:t>
        <a:bodyPr/>
        <a:lstStyle/>
        <a:p>
          <a:r>
            <a:rPr lang="en-IN"/>
            <a:t>Supervised learning </a:t>
          </a:r>
          <a:endParaRPr lang="en-US"/>
        </a:p>
      </dgm:t>
    </dgm:pt>
    <dgm:pt modelId="{DEE974E9-8468-409A-B9D9-9E440434BFF2}" type="parTrans" cxnId="{8130059E-145A-4EE2-9D67-C7B35AD3D80F}">
      <dgm:prSet/>
      <dgm:spPr/>
      <dgm:t>
        <a:bodyPr/>
        <a:lstStyle/>
        <a:p>
          <a:endParaRPr lang="en-US"/>
        </a:p>
      </dgm:t>
    </dgm:pt>
    <dgm:pt modelId="{156A2623-7590-4C56-BD99-F13451BA695C}" type="sibTrans" cxnId="{8130059E-145A-4EE2-9D67-C7B35AD3D80F}">
      <dgm:prSet/>
      <dgm:spPr/>
      <dgm:t>
        <a:bodyPr/>
        <a:lstStyle/>
        <a:p>
          <a:endParaRPr lang="en-US"/>
        </a:p>
      </dgm:t>
    </dgm:pt>
    <dgm:pt modelId="{677604A5-0847-4AA8-8B9E-32884720F9EB}">
      <dgm:prSet/>
      <dgm:spPr/>
      <dgm:t>
        <a:bodyPr/>
        <a:lstStyle/>
        <a:p>
          <a:r>
            <a:rPr lang="en-IN"/>
            <a:t>Unsupervised learing </a:t>
          </a:r>
          <a:endParaRPr lang="en-US"/>
        </a:p>
      </dgm:t>
    </dgm:pt>
    <dgm:pt modelId="{68FD268E-B3E0-4176-A4ED-1A0138A2E262}" type="parTrans" cxnId="{003CBEE1-C944-40CB-BB0D-EC588FC1BAC6}">
      <dgm:prSet/>
      <dgm:spPr/>
      <dgm:t>
        <a:bodyPr/>
        <a:lstStyle/>
        <a:p>
          <a:endParaRPr lang="en-US"/>
        </a:p>
      </dgm:t>
    </dgm:pt>
    <dgm:pt modelId="{399191FA-BB57-463A-B489-5A0633FB1166}" type="sibTrans" cxnId="{003CBEE1-C944-40CB-BB0D-EC588FC1BAC6}">
      <dgm:prSet/>
      <dgm:spPr/>
      <dgm:t>
        <a:bodyPr/>
        <a:lstStyle/>
        <a:p>
          <a:endParaRPr lang="en-US"/>
        </a:p>
      </dgm:t>
    </dgm:pt>
    <dgm:pt modelId="{A4549E2E-0A75-42C5-AF47-BC2E9BDBD748}" type="pres">
      <dgm:prSet presAssocID="{341710CA-C924-4C64-BC0B-021CDEAC801E}" presName="hierChild1" presStyleCnt="0">
        <dgm:presLayoutVars>
          <dgm:chPref val="1"/>
          <dgm:dir/>
          <dgm:animOne val="branch"/>
          <dgm:animLvl val="lvl"/>
          <dgm:resizeHandles/>
        </dgm:presLayoutVars>
      </dgm:prSet>
      <dgm:spPr/>
    </dgm:pt>
    <dgm:pt modelId="{DEC1DBE7-01A5-4B4C-B667-1C3BBE0A7233}" type="pres">
      <dgm:prSet presAssocID="{E7FB0058-C083-49F2-BE48-6B86DA471AC2}" presName="hierRoot1" presStyleCnt="0"/>
      <dgm:spPr/>
    </dgm:pt>
    <dgm:pt modelId="{DC61B0BE-4C84-49FB-BC28-18AAEAC1BDE0}" type="pres">
      <dgm:prSet presAssocID="{E7FB0058-C083-49F2-BE48-6B86DA471AC2}" presName="composite" presStyleCnt="0"/>
      <dgm:spPr/>
    </dgm:pt>
    <dgm:pt modelId="{ECBE2B35-019D-426D-92DF-97AEBFDF02EA}" type="pres">
      <dgm:prSet presAssocID="{E7FB0058-C083-49F2-BE48-6B86DA471AC2}" presName="background" presStyleLbl="node0" presStyleIdx="0" presStyleCnt="2"/>
      <dgm:spPr/>
    </dgm:pt>
    <dgm:pt modelId="{5B8738FF-65E7-43B2-B351-08B5F269F8C2}" type="pres">
      <dgm:prSet presAssocID="{E7FB0058-C083-49F2-BE48-6B86DA471AC2}" presName="text" presStyleLbl="fgAcc0" presStyleIdx="0" presStyleCnt="2">
        <dgm:presLayoutVars>
          <dgm:chPref val="3"/>
        </dgm:presLayoutVars>
      </dgm:prSet>
      <dgm:spPr/>
    </dgm:pt>
    <dgm:pt modelId="{D56BB08C-1894-439F-BF88-FF8E2E90CBBF}" type="pres">
      <dgm:prSet presAssocID="{E7FB0058-C083-49F2-BE48-6B86DA471AC2}" presName="hierChild2" presStyleCnt="0"/>
      <dgm:spPr/>
    </dgm:pt>
    <dgm:pt modelId="{F3D72696-B2BA-4401-ACAC-2344595DEB9B}" type="pres">
      <dgm:prSet presAssocID="{677604A5-0847-4AA8-8B9E-32884720F9EB}" presName="hierRoot1" presStyleCnt="0"/>
      <dgm:spPr/>
    </dgm:pt>
    <dgm:pt modelId="{B9FEDBE7-D656-4298-9C9D-C290B5642CA2}" type="pres">
      <dgm:prSet presAssocID="{677604A5-0847-4AA8-8B9E-32884720F9EB}" presName="composite" presStyleCnt="0"/>
      <dgm:spPr/>
    </dgm:pt>
    <dgm:pt modelId="{7397789D-7EA0-44C5-B7D0-7A5983A80180}" type="pres">
      <dgm:prSet presAssocID="{677604A5-0847-4AA8-8B9E-32884720F9EB}" presName="background" presStyleLbl="node0" presStyleIdx="1" presStyleCnt="2"/>
      <dgm:spPr/>
    </dgm:pt>
    <dgm:pt modelId="{77D3C330-EE83-4974-A74B-5DF571625816}" type="pres">
      <dgm:prSet presAssocID="{677604A5-0847-4AA8-8B9E-32884720F9EB}" presName="text" presStyleLbl="fgAcc0" presStyleIdx="1" presStyleCnt="2">
        <dgm:presLayoutVars>
          <dgm:chPref val="3"/>
        </dgm:presLayoutVars>
      </dgm:prSet>
      <dgm:spPr/>
    </dgm:pt>
    <dgm:pt modelId="{4819498E-66D4-409B-9BC5-B8230C274022}" type="pres">
      <dgm:prSet presAssocID="{677604A5-0847-4AA8-8B9E-32884720F9EB}" presName="hierChild2" presStyleCnt="0"/>
      <dgm:spPr/>
    </dgm:pt>
  </dgm:ptLst>
  <dgm:cxnLst>
    <dgm:cxn modelId="{07090B15-3EE6-4092-AB13-3471B3889FB7}" type="presOf" srcId="{341710CA-C924-4C64-BC0B-021CDEAC801E}" destId="{A4549E2E-0A75-42C5-AF47-BC2E9BDBD748}" srcOrd="0" destOrd="0" presId="urn:microsoft.com/office/officeart/2005/8/layout/hierarchy1"/>
    <dgm:cxn modelId="{6325792C-5309-4FBF-997F-30C0F7B31DFE}" type="presOf" srcId="{E7FB0058-C083-49F2-BE48-6B86DA471AC2}" destId="{5B8738FF-65E7-43B2-B351-08B5F269F8C2}" srcOrd="0" destOrd="0" presId="urn:microsoft.com/office/officeart/2005/8/layout/hierarchy1"/>
    <dgm:cxn modelId="{679C3151-147A-481D-A840-6B378D4C1AB0}" type="presOf" srcId="{677604A5-0847-4AA8-8B9E-32884720F9EB}" destId="{77D3C330-EE83-4974-A74B-5DF571625816}" srcOrd="0" destOrd="0" presId="urn:microsoft.com/office/officeart/2005/8/layout/hierarchy1"/>
    <dgm:cxn modelId="{8130059E-145A-4EE2-9D67-C7B35AD3D80F}" srcId="{341710CA-C924-4C64-BC0B-021CDEAC801E}" destId="{E7FB0058-C083-49F2-BE48-6B86DA471AC2}" srcOrd="0" destOrd="0" parTransId="{DEE974E9-8468-409A-B9D9-9E440434BFF2}" sibTransId="{156A2623-7590-4C56-BD99-F13451BA695C}"/>
    <dgm:cxn modelId="{003CBEE1-C944-40CB-BB0D-EC588FC1BAC6}" srcId="{341710CA-C924-4C64-BC0B-021CDEAC801E}" destId="{677604A5-0847-4AA8-8B9E-32884720F9EB}" srcOrd="1" destOrd="0" parTransId="{68FD268E-B3E0-4176-A4ED-1A0138A2E262}" sibTransId="{399191FA-BB57-463A-B489-5A0633FB1166}"/>
    <dgm:cxn modelId="{95B66D1E-7EC5-46FE-A13D-DC619A23098E}" type="presParOf" srcId="{A4549E2E-0A75-42C5-AF47-BC2E9BDBD748}" destId="{DEC1DBE7-01A5-4B4C-B667-1C3BBE0A7233}" srcOrd="0" destOrd="0" presId="urn:microsoft.com/office/officeart/2005/8/layout/hierarchy1"/>
    <dgm:cxn modelId="{9CD4E434-1E72-43F6-8B4A-05B473FA830E}" type="presParOf" srcId="{DEC1DBE7-01A5-4B4C-B667-1C3BBE0A7233}" destId="{DC61B0BE-4C84-49FB-BC28-18AAEAC1BDE0}" srcOrd="0" destOrd="0" presId="urn:microsoft.com/office/officeart/2005/8/layout/hierarchy1"/>
    <dgm:cxn modelId="{E67254A5-44A5-4DFD-9A7B-7333BE8727B8}" type="presParOf" srcId="{DC61B0BE-4C84-49FB-BC28-18AAEAC1BDE0}" destId="{ECBE2B35-019D-426D-92DF-97AEBFDF02EA}" srcOrd="0" destOrd="0" presId="urn:microsoft.com/office/officeart/2005/8/layout/hierarchy1"/>
    <dgm:cxn modelId="{E9E00999-9702-4E63-B74C-AFD0DD866C1D}" type="presParOf" srcId="{DC61B0BE-4C84-49FB-BC28-18AAEAC1BDE0}" destId="{5B8738FF-65E7-43B2-B351-08B5F269F8C2}" srcOrd="1" destOrd="0" presId="urn:microsoft.com/office/officeart/2005/8/layout/hierarchy1"/>
    <dgm:cxn modelId="{6ED1EAA6-B256-463D-AE42-ECE285BC5A7D}" type="presParOf" srcId="{DEC1DBE7-01A5-4B4C-B667-1C3BBE0A7233}" destId="{D56BB08C-1894-439F-BF88-FF8E2E90CBBF}" srcOrd="1" destOrd="0" presId="urn:microsoft.com/office/officeart/2005/8/layout/hierarchy1"/>
    <dgm:cxn modelId="{18889BDD-7F6C-4035-9F36-552611D49B3A}" type="presParOf" srcId="{A4549E2E-0A75-42C5-AF47-BC2E9BDBD748}" destId="{F3D72696-B2BA-4401-ACAC-2344595DEB9B}" srcOrd="1" destOrd="0" presId="urn:microsoft.com/office/officeart/2005/8/layout/hierarchy1"/>
    <dgm:cxn modelId="{76912DFF-47B8-4037-A472-67D46C96F866}" type="presParOf" srcId="{F3D72696-B2BA-4401-ACAC-2344595DEB9B}" destId="{B9FEDBE7-D656-4298-9C9D-C290B5642CA2}" srcOrd="0" destOrd="0" presId="urn:microsoft.com/office/officeart/2005/8/layout/hierarchy1"/>
    <dgm:cxn modelId="{91DC9733-E8F3-46F5-8082-C88B427DECC6}" type="presParOf" srcId="{B9FEDBE7-D656-4298-9C9D-C290B5642CA2}" destId="{7397789D-7EA0-44C5-B7D0-7A5983A80180}" srcOrd="0" destOrd="0" presId="urn:microsoft.com/office/officeart/2005/8/layout/hierarchy1"/>
    <dgm:cxn modelId="{2C536052-7023-42E3-A49D-49FC83469B9E}" type="presParOf" srcId="{B9FEDBE7-D656-4298-9C9D-C290B5642CA2}" destId="{77D3C330-EE83-4974-A74B-5DF571625816}" srcOrd="1" destOrd="0" presId="urn:microsoft.com/office/officeart/2005/8/layout/hierarchy1"/>
    <dgm:cxn modelId="{3162817C-3615-45DB-9F70-761AB62C47F7}" type="presParOf" srcId="{F3D72696-B2BA-4401-ACAC-2344595DEB9B}" destId="{4819498E-66D4-409B-9BC5-B8230C27402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E39F1E-7894-4756-B93A-EC0AABF31E0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7625B62-3EF5-4070-A8A1-C4AA0475C981}">
      <dgm:prSet custT="1"/>
      <dgm:spPr/>
      <dgm:t>
        <a:bodyPr/>
        <a:lstStyle/>
        <a:p>
          <a:r>
            <a:rPr lang="en-US" sz="2800" b="1" dirty="0"/>
            <a:t>Splits objects based on attributes known beforehand.</a:t>
          </a:r>
        </a:p>
      </dgm:t>
    </dgm:pt>
    <dgm:pt modelId="{31292342-59A6-443F-BB1F-10F9F4F98029}" type="parTrans" cxnId="{A0687C3C-ACD0-49E0-9F3D-A3009CC6B75E}">
      <dgm:prSet/>
      <dgm:spPr/>
      <dgm:t>
        <a:bodyPr/>
        <a:lstStyle/>
        <a:p>
          <a:endParaRPr lang="en-US"/>
        </a:p>
      </dgm:t>
    </dgm:pt>
    <dgm:pt modelId="{3DB256DC-80F9-43B7-8159-3FDABC07FDD3}" type="sibTrans" cxnId="{A0687C3C-ACD0-49E0-9F3D-A3009CC6B75E}">
      <dgm:prSet/>
      <dgm:spPr/>
      <dgm:t>
        <a:bodyPr/>
        <a:lstStyle/>
        <a:p>
          <a:endParaRPr lang="en-US"/>
        </a:p>
      </dgm:t>
    </dgm:pt>
    <dgm:pt modelId="{2EBB2153-C727-40DB-B795-62F8FD358C87}">
      <dgm:prSet/>
      <dgm:spPr/>
      <dgm:t>
        <a:bodyPr/>
        <a:lstStyle/>
        <a:p>
          <a:r>
            <a:rPr lang="en-US" dirty="0"/>
            <a:t>-  Separate socks by based on color</a:t>
          </a:r>
        </a:p>
      </dgm:t>
    </dgm:pt>
    <dgm:pt modelId="{08E6E723-6BCC-485F-BB9A-DCB78D66F25F}" type="parTrans" cxnId="{B6E223B8-D3B0-4D3E-A79E-95B4D2E61219}">
      <dgm:prSet/>
      <dgm:spPr/>
      <dgm:t>
        <a:bodyPr/>
        <a:lstStyle/>
        <a:p>
          <a:endParaRPr lang="en-US"/>
        </a:p>
      </dgm:t>
    </dgm:pt>
    <dgm:pt modelId="{50949334-9D78-417C-9A9E-A80AC30E617C}" type="sibTrans" cxnId="{B6E223B8-D3B0-4D3E-A79E-95B4D2E61219}">
      <dgm:prSet/>
      <dgm:spPr/>
      <dgm:t>
        <a:bodyPr/>
        <a:lstStyle/>
        <a:p>
          <a:endParaRPr lang="en-US"/>
        </a:p>
      </dgm:t>
    </dgm:pt>
    <dgm:pt modelId="{5555B874-4985-4FC4-949F-4CD681E10BF8}">
      <dgm:prSet/>
      <dgm:spPr/>
      <dgm:t>
        <a:bodyPr/>
        <a:lstStyle/>
        <a:p>
          <a:r>
            <a:rPr lang="en-US"/>
            <a:t>-  documents based on language</a:t>
          </a:r>
        </a:p>
      </dgm:t>
    </dgm:pt>
    <dgm:pt modelId="{383FAAE1-FEFF-4D96-B8A1-49C5A99EE60E}" type="parTrans" cxnId="{518EB599-FB23-4812-9040-12C4DE669D92}">
      <dgm:prSet/>
      <dgm:spPr/>
      <dgm:t>
        <a:bodyPr/>
        <a:lstStyle/>
        <a:p>
          <a:endParaRPr lang="en-US"/>
        </a:p>
      </dgm:t>
    </dgm:pt>
    <dgm:pt modelId="{FC435DA8-FB7F-4717-996E-857C741357B5}" type="sibTrans" cxnId="{518EB599-FB23-4812-9040-12C4DE669D92}">
      <dgm:prSet/>
      <dgm:spPr/>
      <dgm:t>
        <a:bodyPr/>
        <a:lstStyle/>
        <a:p>
          <a:endParaRPr lang="en-US"/>
        </a:p>
      </dgm:t>
    </dgm:pt>
    <dgm:pt modelId="{8CC4D1BD-2427-417A-9FBE-497DAD3119F6}">
      <dgm:prSet/>
      <dgm:spPr/>
      <dgm:t>
        <a:bodyPr/>
        <a:lstStyle/>
        <a:p>
          <a:r>
            <a:rPr lang="en-US"/>
            <a:t>- music by genre</a:t>
          </a:r>
        </a:p>
      </dgm:t>
    </dgm:pt>
    <dgm:pt modelId="{88FC2467-4F40-44D1-BF4A-5E0ADF60E9BA}" type="parTrans" cxnId="{8A92830F-7769-40C6-9DF6-AB7E8E2ECBF5}">
      <dgm:prSet/>
      <dgm:spPr/>
      <dgm:t>
        <a:bodyPr/>
        <a:lstStyle/>
        <a:p>
          <a:endParaRPr lang="en-US"/>
        </a:p>
      </dgm:t>
    </dgm:pt>
    <dgm:pt modelId="{E7275E39-0F13-4591-83EB-EA9B6D1D57DF}" type="sibTrans" cxnId="{8A92830F-7769-40C6-9DF6-AB7E8E2ECBF5}">
      <dgm:prSet/>
      <dgm:spPr/>
      <dgm:t>
        <a:bodyPr/>
        <a:lstStyle/>
        <a:p>
          <a:endParaRPr lang="en-US"/>
        </a:p>
      </dgm:t>
    </dgm:pt>
    <dgm:pt modelId="{878C19D7-73BC-41BC-A0DE-A3C1CB285B03}" type="pres">
      <dgm:prSet presAssocID="{68E39F1E-7894-4756-B93A-EC0AABF31E0A}" presName="root" presStyleCnt="0">
        <dgm:presLayoutVars>
          <dgm:dir/>
          <dgm:resizeHandles val="exact"/>
        </dgm:presLayoutVars>
      </dgm:prSet>
      <dgm:spPr/>
    </dgm:pt>
    <dgm:pt modelId="{157338A2-E597-4A96-97DD-DC7F1340E7E3}" type="pres">
      <dgm:prSet presAssocID="{97625B62-3EF5-4070-A8A1-C4AA0475C981}" presName="compNode" presStyleCnt="0"/>
      <dgm:spPr/>
    </dgm:pt>
    <dgm:pt modelId="{488E8217-3690-4FB1-A113-DEA575AD2317}" type="pres">
      <dgm:prSet presAssocID="{97625B62-3EF5-4070-A8A1-C4AA0475C981}" presName="bgRect" presStyleLbl="bgShp" presStyleIdx="0" presStyleCnt="4"/>
      <dgm:spPr/>
    </dgm:pt>
    <dgm:pt modelId="{3A521CEE-2D6A-4A4A-8778-EE7E451507EB}" type="pres">
      <dgm:prSet presAssocID="{97625B62-3EF5-4070-A8A1-C4AA0475C98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02DD65D6-E28C-44E0-9A35-DF9DB5BB7B87}" type="pres">
      <dgm:prSet presAssocID="{97625B62-3EF5-4070-A8A1-C4AA0475C981}" presName="spaceRect" presStyleCnt="0"/>
      <dgm:spPr/>
    </dgm:pt>
    <dgm:pt modelId="{A782B941-48FD-4726-A4F0-0B9B5A48BF6B}" type="pres">
      <dgm:prSet presAssocID="{97625B62-3EF5-4070-A8A1-C4AA0475C981}" presName="parTx" presStyleLbl="revTx" presStyleIdx="0" presStyleCnt="4">
        <dgm:presLayoutVars>
          <dgm:chMax val="0"/>
          <dgm:chPref val="0"/>
        </dgm:presLayoutVars>
      </dgm:prSet>
      <dgm:spPr/>
    </dgm:pt>
    <dgm:pt modelId="{16A7BBA9-2203-459C-BDDF-3EBD24F37BCE}" type="pres">
      <dgm:prSet presAssocID="{3DB256DC-80F9-43B7-8159-3FDABC07FDD3}" presName="sibTrans" presStyleCnt="0"/>
      <dgm:spPr/>
    </dgm:pt>
    <dgm:pt modelId="{C460FAD6-59F8-42C4-B5B3-818042D64D31}" type="pres">
      <dgm:prSet presAssocID="{2EBB2153-C727-40DB-B795-62F8FD358C87}" presName="compNode" presStyleCnt="0"/>
      <dgm:spPr/>
    </dgm:pt>
    <dgm:pt modelId="{13B99385-984B-47B0-8258-6EA5F6F6F18F}" type="pres">
      <dgm:prSet presAssocID="{2EBB2153-C727-40DB-B795-62F8FD358C87}" presName="bgRect" presStyleLbl="bgShp" presStyleIdx="1" presStyleCnt="4"/>
      <dgm:spPr/>
    </dgm:pt>
    <dgm:pt modelId="{A41FA325-5FEB-4F10-8E31-A40680AF5CBB}" type="pres">
      <dgm:prSet presAssocID="{2EBB2153-C727-40DB-B795-62F8FD358C8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x"/>
        </a:ext>
      </dgm:extLst>
    </dgm:pt>
    <dgm:pt modelId="{2F7EB6E0-0953-489F-9010-E2483433F89D}" type="pres">
      <dgm:prSet presAssocID="{2EBB2153-C727-40DB-B795-62F8FD358C87}" presName="spaceRect" presStyleCnt="0"/>
      <dgm:spPr/>
    </dgm:pt>
    <dgm:pt modelId="{0D5B2DB9-3FFC-4CCA-992F-448B17D7051C}" type="pres">
      <dgm:prSet presAssocID="{2EBB2153-C727-40DB-B795-62F8FD358C87}" presName="parTx" presStyleLbl="revTx" presStyleIdx="1" presStyleCnt="4">
        <dgm:presLayoutVars>
          <dgm:chMax val="0"/>
          <dgm:chPref val="0"/>
        </dgm:presLayoutVars>
      </dgm:prSet>
      <dgm:spPr/>
    </dgm:pt>
    <dgm:pt modelId="{8140C6C8-EF73-4A2B-B574-FDFDA78BB2A3}" type="pres">
      <dgm:prSet presAssocID="{50949334-9D78-417C-9A9E-A80AC30E617C}" presName="sibTrans" presStyleCnt="0"/>
      <dgm:spPr/>
    </dgm:pt>
    <dgm:pt modelId="{073409EC-001A-417C-B4A0-58926F1834F7}" type="pres">
      <dgm:prSet presAssocID="{5555B874-4985-4FC4-949F-4CD681E10BF8}" presName="compNode" presStyleCnt="0"/>
      <dgm:spPr/>
    </dgm:pt>
    <dgm:pt modelId="{B3013E03-A26E-4980-B554-4B7286E24ACD}" type="pres">
      <dgm:prSet presAssocID="{5555B874-4985-4FC4-949F-4CD681E10BF8}" presName="bgRect" presStyleLbl="bgShp" presStyleIdx="2" presStyleCnt="4"/>
      <dgm:spPr/>
    </dgm:pt>
    <dgm:pt modelId="{AB8AF714-E123-4831-B30A-316BEDD971F1}" type="pres">
      <dgm:prSet presAssocID="{5555B874-4985-4FC4-949F-4CD681E10B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59819846-C645-4A1C-AAD6-0E55DFA16D38}" type="pres">
      <dgm:prSet presAssocID="{5555B874-4985-4FC4-949F-4CD681E10BF8}" presName="spaceRect" presStyleCnt="0"/>
      <dgm:spPr/>
    </dgm:pt>
    <dgm:pt modelId="{CB6F8ECC-0D9F-4C75-9F3B-B8A5C2B743FC}" type="pres">
      <dgm:prSet presAssocID="{5555B874-4985-4FC4-949F-4CD681E10BF8}" presName="parTx" presStyleLbl="revTx" presStyleIdx="2" presStyleCnt="4">
        <dgm:presLayoutVars>
          <dgm:chMax val="0"/>
          <dgm:chPref val="0"/>
        </dgm:presLayoutVars>
      </dgm:prSet>
      <dgm:spPr/>
    </dgm:pt>
    <dgm:pt modelId="{350B0C4B-A7F5-4059-8097-2EF258CFABEA}" type="pres">
      <dgm:prSet presAssocID="{FC435DA8-FB7F-4717-996E-857C741357B5}" presName="sibTrans" presStyleCnt="0"/>
      <dgm:spPr/>
    </dgm:pt>
    <dgm:pt modelId="{050B617B-58B4-4364-8427-2A2979CBB42A}" type="pres">
      <dgm:prSet presAssocID="{8CC4D1BD-2427-417A-9FBE-497DAD3119F6}" presName="compNode" presStyleCnt="0"/>
      <dgm:spPr/>
    </dgm:pt>
    <dgm:pt modelId="{CD983926-0BDC-4415-B33E-74C235B138E6}" type="pres">
      <dgm:prSet presAssocID="{8CC4D1BD-2427-417A-9FBE-497DAD3119F6}" presName="bgRect" presStyleLbl="bgShp" presStyleIdx="3" presStyleCnt="4"/>
      <dgm:spPr/>
    </dgm:pt>
    <dgm:pt modelId="{EAC39031-1046-42F7-8705-62AA2F546BB9}" type="pres">
      <dgm:prSet presAssocID="{8CC4D1BD-2427-417A-9FBE-497DAD3119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usic"/>
        </a:ext>
      </dgm:extLst>
    </dgm:pt>
    <dgm:pt modelId="{65AE94FA-3176-473A-A875-54420F7C0B4E}" type="pres">
      <dgm:prSet presAssocID="{8CC4D1BD-2427-417A-9FBE-497DAD3119F6}" presName="spaceRect" presStyleCnt="0"/>
      <dgm:spPr/>
    </dgm:pt>
    <dgm:pt modelId="{1BA66D8E-BCA1-4A67-8DFA-25A37D9538A4}" type="pres">
      <dgm:prSet presAssocID="{8CC4D1BD-2427-417A-9FBE-497DAD3119F6}" presName="parTx" presStyleLbl="revTx" presStyleIdx="3" presStyleCnt="4">
        <dgm:presLayoutVars>
          <dgm:chMax val="0"/>
          <dgm:chPref val="0"/>
        </dgm:presLayoutVars>
      </dgm:prSet>
      <dgm:spPr/>
    </dgm:pt>
  </dgm:ptLst>
  <dgm:cxnLst>
    <dgm:cxn modelId="{DBE67308-63FB-4187-B792-F2A0442D71C3}" type="presOf" srcId="{2EBB2153-C727-40DB-B795-62F8FD358C87}" destId="{0D5B2DB9-3FFC-4CCA-992F-448B17D7051C}" srcOrd="0" destOrd="0" presId="urn:microsoft.com/office/officeart/2018/2/layout/IconVerticalSolidList"/>
    <dgm:cxn modelId="{8A92830F-7769-40C6-9DF6-AB7E8E2ECBF5}" srcId="{68E39F1E-7894-4756-B93A-EC0AABF31E0A}" destId="{8CC4D1BD-2427-417A-9FBE-497DAD3119F6}" srcOrd="3" destOrd="0" parTransId="{88FC2467-4F40-44D1-BF4A-5E0ADF60E9BA}" sibTransId="{E7275E39-0F13-4591-83EB-EA9B6D1D57DF}"/>
    <dgm:cxn modelId="{A0687C3C-ACD0-49E0-9F3D-A3009CC6B75E}" srcId="{68E39F1E-7894-4756-B93A-EC0AABF31E0A}" destId="{97625B62-3EF5-4070-A8A1-C4AA0475C981}" srcOrd="0" destOrd="0" parTransId="{31292342-59A6-443F-BB1F-10F9F4F98029}" sibTransId="{3DB256DC-80F9-43B7-8159-3FDABC07FDD3}"/>
    <dgm:cxn modelId="{EEEBA541-0F0E-4BE6-8855-620E0D670086}" type="presOf" srcId="{68E39F1E-7894-4756-B93A-EC0AABF31E0A}" destId="{878C19D7-73BC-41BC-A0DE-A3C1CB285B03}" srcOrd="0" destOrd="0" presId="urn:microsoft.com/office/officeart/2018/2/layout/IconVerticalSolidList"/>
    <dgm:cxn modelId="{2DB71685-8041-4756-81C6-0D87F65A49F3}" type="presOf" srcId="{5555B874-4985-4FC4-949F-4CD681E10BF8}" destId="{CB6F8ECC-0D9F-4C75-9F3B-B8A5C2B743FC}" srcOrd="0" destOrd="0" presId="urn:microsoft.com/office/officeart/2018/2/layout/IconVerticalSolidList"/>
    <dgm:cxn modelId="{518EB599-FB23-4812-9040-12C4DE669D92}" srcId="{68E39F1E-7894-4756-B93A-EC0AABF31E0A}" destId="{5555B874-4985-4FC4-949F-4CD681E10BF8}" srcOrd="2" destOrd="0" parTransId="{383FAAE1-FEFF-4D96-B8A1-49C5A99EE60E}" sibTransId="{FC435DA8-FB7F-4717-996E-857C741357B5}"/>
    <dgm:cxn modelId="{B6E223B8-D3B0-4D3E-A79E-95B4D2E61219}" srcId="{68E39F1E-7894-4756-B93A-EC0AABF31E0A}" destId="{2EBB2153-C727-40DB-B795-62F8FD358C87}" srcOrd="1" destOrd="0" parTransId="{08E6E723-6BCC-485F-BB9A-DCB78D66F25F}" sibTransId="{50949334-9D78-417C-9A9E-A80AC30E617C}"/>
    <dgm:cxn modelId="{DDD2ECC8-DB25-4459-AC29-C9F2C5AFD6EA}" type="presOf" srcId="{8CC4D1BD-2427-417A-9FBE-497DAD3119F6}" destId="{1BA66D8E-BCA1-4A67-8DFA-25A37D9538A4}" srcOrd="0" destOrd="0" presId="urn:microsoft.com/office/officeart/2018/2/layout/IconVerticalSolidList"/>
    <dgm:cxn modelId="{04F804CF-3A9A-4795-AC63-309B40D23856}" type="presOf" srcId="{97625B62-3EF5-4070-A8A1-C4AA0475C981}" destId="{A782B941-48FD-4726-A4F0-0B9B5A48BF6B}" srcOrd="0" destOrd="0" presId="urn:microsoft.com/office/officeart/2018/2/layout/IconVerticalSolidList"/>
    <dgm:cxn modelId="{D9CA07F0-BDAF-4967-95A3-D17CE803AA86}" type="presParOf" srcId="{878C19D7-73BC-41BC-A0DE-A3C1CB285B03}" destId="{157338A2-E597-4A96-97DD-DC7F1340E7E3}" srcOrd="0" destOrd="0" presId="urn:microsoft.com/office/officeart/2018/2/layout/IconVerticalSolidList"/>
    <dgm:cxn modelId="{7260BC69-8100-4058-9F25-FD032D1A4A3C}" type="presParOf" srcId="{157338A2-E597-4A96-97DD-DC7F1340E7E3}" destId="{488E8217-3690-4FB1-A113-DEA575AD2317}" srcOrd="0" destOrd="0" presId="urn:microsoft.com/office/officeart/2018/2/layout/IconVerticalSolidList"/>
    <dgm:cxn modelId="{7EE4CD73-4F01-4853-92AC-93FD2A46186B}" type="presParOf" srcId="{157338A2-E597-4A96-97DD-DC7F1340E7E3}" destId="{3A521CEE-2D6A-4A4A-8778-EE7E451507EB}" srcOrd="1" destOrd="0" presId="urn:microsoft.com/office/officeart/2018/2/layout/IconVerticalSolidList"/>
    <dgm:cxn modelId="{96308CAE-6791-4920-B76E-34374A19F090}" type="presParOf" srcId="{157338A2-E597-4A96-97DD-DC7F1340E7E3}" destId="{02DD65D6-E28C-44E0-9A35-DF9DB5BB7B87}" srcOrd="2" destOrd="0" presId="urn:microsoft.com/office/officeart/2018/2/layout/IconVerticalSolidList"/>
    <dgm:cxn modelId="{01067D8E-F233-4203-9294-B670E3F5009B}" type="presParOf" srcId="{157338A2-E597-4A96-97DD-DC7F1340E7E3}" destId="{A782B941-48FD-4726-A4F0-0B9B5A48BF6B}" srcOrd="3" destOrd="0" presId="urn:microsoft.com/office/officeart/2018/2/layout/IconVerticalSolidList"/>
    <dgm:cxn modelId="{AB8CC8BD-63A2-48ED-9F0E-633326B2F018}" type="presParOf" srcId="{878C19D7-73BC-41BC-A0DE-A3C1CB285B03}" destId="{16A7BBA9-2203-459C-BDDF-3EBD24F37BCE}" srcOrd="1" destOrd="0" presId="urn:microsoft.com/office/officeart/2018/2/layout/IconVerticalSolidList"/>
    <dgm:cxn modelId="{40741FA6-DC7B-4C58-8BC3-600E78FC54E9}" type="presParOf" srcId="{878C19D7-73BC-41BC-A0DE-A3C1CB285B03}" destId="{C460FAD6-59F8-42C4-B5B3-818042D64D31}" srcOrd="2" destOrd="0" presId="urn:microsoft.com/office/officeart/2018/2/layout/IconVerticalSolidList"/>
    <dgm:cxn modelId="{462B67F2-F1DD-4A90-8582-A80D0590B981}" type="presParOf" srcId="{C460FAD6-59F8-42C4-B5B3-818042D64D31}" destId="{13B99385-984B-47B0-8258-6EA5F6F6F18F}" srcOrd="0" destOrd="0" presId="urn:microsoft.com/office/officeart/2018/2/layout/IconVerticalSolidList"/>
    <dgm:cxn modelId="{D945C4F6-FBEA-4EFF-8F7B-CD63FA4DB72A}" type="presParOf" srcId="{C460FAD6-59F8-42C4-B5B3-818042D64D31}" destId="{A41FA325-5FEB-4F10-8E31-A40680AF5CBB}" srcOrd="1" destOrd="0" presId="urn:microsoft.com/office/officeart/2018/2/layout/IconVerticalSolidList"/>
    <dgm:cxn modelId="{4C57FFB4-937A-44A8-A3A5-A122AE730F11}" type="presParOf" srcId="{C460FAD6-59F8-42C4-B5B3-818042D64D31}" destId="{2F7EB6E0-0953-489F-9010-E2483433F89D}" srcOrd="2" destOrd="0" presId="urn:microsoft.com/office/officeart/2018/2/layout/IconVerticalSolidList"/>
    <dgm:cxn modelId="{17FFB651-4958-47BC-8F59-5B774382FE5C}" type="presParOf" srcId="{C460FAD6-59F8-42C4-B5B3-818042D64D31}" destId="{0D5B2DB9-3FFC-4CCA-992F-448B17D7051C}" srcOrd="3" destOrd="0" presId="urn:microsoft.com/office/officeart/2018/2/layout/IconVerticalSolidList"/>
    <dgm:cxn modelId="{AD02945B-8004-44A1-B4D7-D65C4F36C413}" type="presParOf" srcId="{878C19D7-73BC-41BC-A0DE-A3C1CB285B03}" destId="{8140C6C8-EF73-4A2B-B574-FDFDA78BB2A3}" srcOrd="3" destOrd="0" presId="urn:microsoft.com/office/officeart/2018/2/layout/IconVerticalSolidList"/>
    <dgm:cxn modelId="{880857AE-5EE4-4B9C-BE0D-0393AA5BB73E}" type="presParOf" srcId="{878C19D7-73BC-41BC-A0DE-A3C1CB285B03}" destId="{073409EC-001A-417C-B4A0-58926F1834F7}" srcOrd="4" destOrd="0" presId="urn:microsoft.com/office/officeart/2018/2/layout/IconVerticalSolidList"/>
    <dgm:cxn modelId="{6FC58851-8811-4B87-BA29-EFBB57F2AE12}" type="presParOf" srcId="{073409EC-001A-417C-B4A0-58926F1834F7}" destId="{B3013E03-A26E-4980-B554-4B7286E24ACD}" srcOrd="0" destOrd="0" presId="urn:microsoft.com/office/officeart/2018/2/layout/IconVerticalSolidList"/>
    <dgm:cxn modelId="{B423C97F-7F55-4391-A24E-0672E1B7B980}" type="presParOf" srcId="{073409EC-001A-417C-B4A0-58926F1834F7}" destId="{AB8AF714-E123-4831-B30A-316BEDD971F1}" srcOrd="1" destOrd="0" presId="urn:microsoft.com/office/officeart/2018/2/layout/IconVerticalSolidList"/>
    <dgm:cxn modelId="{3724B261-14CF-416C-8496-9C8C3521C252}" type="presParOf" srcId="{073409EC-001A-417C-B4A0-58926F1834F7}" destId="{59819846-C645-4A1C-AAD6-0E55DFA16D38}" srcOrd="2" destOrd="0" presId="urn:microsoft.com/office/officeart/2018/2/layout/IconVerticalSolidList"/>
    <dgm:cxn modelId="{74DFED86-FF43-4A3D-8CCD-168E4FF397DD}" type="presParOf" srcId="{073409EC-001A-417C-B4A0-58926F1834F7}" destId="{CB6F8ECC-0D9F-4C75-9F3B-B8A5C2B743FC}" srcOrd="3" destOrd="0" presId="urn:microsoft.com/office/officeart/2018/2/layout/IconVerticalSolidList"/>
    <dgm:cxn modelId="{93FCA53E-F116-4469-8DA1-801136F3110F}" type="presParOf" srcId="{878C19D7-73BC-41BC-A0DE-A3C1CB285B03}" destId="{350B0C4B-A7F5-4059-8097-2EF258CFABEA}" srcOrd="5" destOrd="0" presId="urn:microsoft.com/office/officeart/2018/2/layout/IconVerticalSolidList"/>
    <dgm:cxn modelId="{C0A3131D-0973-466D-A7B6-DD342F3589F7}" type="presParOf" srcId="{878C19D7-73BC-41BC-A0DE-A3C1CB285B03}" destId="{050B617B-58B4-4364-8427-2A2979CBB42A}" srcOrd="6" destOrd="0" presId="urn:microsoft.com/office/officeart/2018/2/layout/IconVerticalSolidList"/>
    <dgm:cxn modelId="{B8B8551B-0E4A-4CBE-B6E2-24F120953FA1}" type="presParOf" srcId="{050B617B-58B4-4364-8427-2A2979CBB42A}" destId="{CD983926-0BDC-4415-B33E-74C235B138E6}" srcOrd="0" destOrd="0" presId="urn:microsoft.com/office/officeart/2018/2/layout/IconVerticalSolidList"/>
    <dgm:cxn modelId="{92379DFC-A4A8-49F1-A46E-F48EF7DFB7F9}" type="presParOf" srcId="{050B617B-58B4-4364-8427-2A2979CBB42A}" destId="{EAC39031-1046-42F7-8705-62AA2F546BB9}" srcOrd="1" destOrd="0" presId="urn:microsoft.com/office/officeart/2018/2/layout/IconVerticalSolidList"/>
    <dgm:cxn modelId="{BDDC41CD-85A9-4F7F-9B6E-8F5EF9918B5E}" type="presParOf" srcId="{050B617B-58B4-4364-8427-2A2979CBB42A}" destId="{65AE94FA-3176-473A-A875-54420F7C0B4E}" srcOrd="2" destOrd="0" presId="urn:microsoft.com/office/officeart/2018/2/layout/IconVerticalSolidList"/>
    <dgm:cxn modelId="{85E2754D-F0B5-45A6-B441-1E2799CCDD1D}" type="presParOf" srcId="{050B617B-58B4-4364-8427-2A2979CBB42A}" destId="{1BA66D8E-BCA1-4A67-8DFA-25A37D9538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E1A440-D406-41E1-9D4B-50DE376F8D09}"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43B442E3-28D9-4EE8-9ADE-84C840E4A6C3}">
      <dgm:prSet/>
      <dgm:spPr/>
      <dgm:t>
        <a:bodyPr/>
        <a:lstStyle/>
        <a:p>
          <a:r>
            <a:rPr lang="en-IN" dirty="0"/>
            <a:t>Model to predict a continuous valued output </a:t>
          </a:r>
          <a:endParaRPr lang="en-US" dirty="0"/>
        </a:p>
      </dgm:t>
    </dgm:pt>
    <dgm:pt modelId="{521F8B73-71FD-4F70-AB63-5D05D725669B}" type="parTrans" cxnId="{CEAC3440-F563-4218-9D45-F00094579861}">
      <dgm:prSet/>
      <dgm:spPr/>
      <dgm:t>
        <a:bodyPr/>
        <a:lstStyle/>
        <a:p>
          <a:endParaRPr lang="en-US"/>
        </a:p>
      </dgm:t>
    </dgm:pt>
    <dgm:pt modelId="{906E4F46-E2D5-4792-8DD4-84E9A5CF27D7}" type="sibTrans" cxnId="{CEAC3440-F563-4218-9D45-F00094579861}">
      <dgm:prSet/>
      <dgm:spPr/>
      <dgm:t>
        <a:bodyPr/>
        <a:lstStyle/>
        <a:p>
          <a:endParaRPr lang="en-US"/>
        </a:p>
      </dgm:t>
    </dgm:pt>
    <dgm:pt modelId="{781978B4-304B-43C0-8D82-272447F3BCEA}">
      <dgm:prSet/>
      <dgm:spPr/>
      <dgm:t>
        <a:bodyPr/>
        <a:lstStyle/>
        <a:p>
          <a:r>
            <a:rPr lang="en-US" b="0" i="0"/>
            <a:t>Regression is basically classification where we forecast a number instead of category.</a:t>
          </a:r>
          <a:endParaRPr lang="en-US"/>
        </a:p>
      </dgm:t>
    </dgm:pt>
    <dgm:pt modelId="{7ECAD590-20E9-4C6F-89D0-8ECFAF68E685}" type="parTrans" cxnId="{29902DE3-0C6D-4CF5-9C54-8C930E23E00E}">
      <dgm:prSet/>
      <dgm:spPr/>
      <dgm:t>
        <a:bodyPr/>
        <a:lstStyle/>
        <a:p>
          <a:endParaRPr lang="en-US"/>
        </a:p>
      </dgm:t>
    </dgm:pt>
    <dgm:pt modelId="{E60D9507-AA8C-4AC8-8077-1B28AC645E58}" type="sibTrans" cxnId="{29902DE3-0C6D-4CF5-9C54-8C930E23E00E}">
      <dgm:prSet/>
      <dgm:spPr/>
      <dgm:t>
        <a:bodyPr/>
        <a:lstStyle/>
        <a:p>
          <a:endParaRPr lang="en-US"/>
        </a:p>
      </dgm:t>
    </dgm:pt>
    <dgm:pt modelId="{BEDB68E2-F16D-42FD-BC0E-6DF001E4E056}">
      <dgm:prSet/>
      <dgm:spPr/>
      <dgm:t>
        <a:bodyPr/>
        <a:lstStyle/>
        <a:p>
          <a:r>
            <a:rPr lang="en-US" b="0" i="0"/>
            <a:t>car price by its mileage</a:t>
          </a:r>
          <a:endParaRPr lang="en-US"/>
        </a:p>
      </dgm:t>
    </dgm:pt>
    <dgm:pt modelId="{0EADF79A-2D75-4A62-BBF7-52FE902966A9}" type="parTrans" cxnId="{7F1651D6-2777-4472-82E7-7CFC4A33C39A}">
      <dgm:prSet/>
      <dgm:spPr/>
      <dgm:t>
        <a:bodyPr/>
        <a:lstStyle/>
        <a:p>
          <a:endParaRPr lang="en-US"/>
        </a:p>
      </dgm:t>
    </dgm:pt>
    <dgm:pt modelId="{F88F6518-AF1A-4CD1-A90B-DB9F4C9C9B81}" type="sibTrans" cxnId="{7F1651D6-2777-4472-82E7-7CFC4A33C39A}">
      <dgm:prSet/>
      <dgm:spPr/>
      <dgm:t>
        <a:bodyPr/>
        <a:lstStyle/>
        <a:p>
          <a:endParaRPr lang="en-US"/>
        </a:p>
      </dgm:t>
    </dgm:pt>
    <dgm:pt modelId="{ADEE6854-1A84-4541-91BC-01FB9E6D16BE}">
      <dgm:prSet/>
      <dgm:spPr/>
      <dgm:t>
        <a:bodyPr/>
        <a:lstStyle/>
        <a:p>
          <a:r>
            <a:rPr lang="en-US" b="0" i="0"/>
            <a:t>traffic by time of the day</a:t>
          </a:r>
          <a:r>
            <a:rPr lang="en-IN"/>
            <a:t>  </a:t>
          </a:r>
          <a:endParaRPr lang="en-US"/>
        </a:p>
      </dgm:t>
    </dgm:pt>
    <dgm:pt modelId="{21E5E5FE-559E-4BFC-8008-9B59E54199ED}" type="parTrans" cxnId="{4C94AC67-5510-4FFA-A5FC-E4FFC1C23305}">
      <dgm:prSet/>
      <dgm:spPr/>
      <dgm:t>
        <a:bodyPr/>
        <a:lstStyle/>
        <a:p>
          <a:endParaRPr lang="en-US"/>
        </a:p>
      </dgm:t>
    </dgm:pt>
    <dgm:pt modelId="{F68C4C74-D965-44CA-8525-46AEC4868E90}" type="sibTrans" cxnId="{4C94AC67-5510-4FFA-A5FC-E4FFC1C23305}">
      <dgm:prSet/>
      <dgm:spPr/>
      <dgm:t>
        <a:bodyPr/>
        <a:lstStyle/>
        <a:p>
          <a:endParaRPr lang="en-US"/>
        </a:p>
      </dgm:t>
    </dgm:pt>
    <dgm:pt modelId="{2100832E-7CDB-4F6D-B6E9-DBE1886C487D}" type="pres">
      <dgm:prSet presAssocID="{F6E1A440-D406-41E1-9D4B-50DE376F8D09}" presName="root" presStyleCnt="0">
        <dgm:presLayoutVars>
          <dgm:dir/>
          <dgm:resizeHandles val="exact"/>
        </dgm:presLayoutVars>
      </dgm:prSet>
      <dgm:spPr/>
    </dgm:pt>
    <dgm:pt modelId="{DD996351-26DD-4A62-97A8-7FEEFD4E35EB}" type="pres">
      <dgm:prSet presAssocID="{43B442E3-28D9-4EE8-9ADE-84C840E4A6C3}" presName="compNode" presStyleCnt="0"/>
      <dgm:spPr/>
    </dgm:pt>
    <dgm:pt modelId="{EA9EB1F8-D7CA-4C67-A3F7-89AE319A2095}" type="pres">
      <dgm:prSet presAssocID="{43B442E3-28D9-4EE8-9ADE-84C840E4A6C3}" presName="bgRect" presStyleLbl="bgShp" presStyleIdx="0" presStyleCnt="4"/>
      <dgm:spPr/>
    </dgm:pt>
    <dgm:pt modelId="{29361C73-1E18-4408-871C-244DCFC61870}" type="pres">
      <dgm:prSet presAssocID="{43B442E3-28D9-4EE8-9ADE-84C840E4A6C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78A3993-8313-4173-ABC0-83503A1CA115}" type="pres">
      <dgm:prSet presAssocID="{43B442E3-28D9-4EE8-9ADE-84C840E4A6C3}" presName="spaceRect" presStyleCnt="0"/>
      <dgm:spPr/>
    </dgm:pt>
    <dgm:pt modelId="{7288BD83-E457-4A1D-AAA8-C968CD2D4AC4}" type="pres">
      <dgm:prSet presAssocID="{43B442E3-28D9-4EE8-9ADE-84C840E4A6C3}" presName="parTx" presStyleLbl="revTx" presStyleIdx="0" presStyleCnt="4">
        <dgm:presLayoutVars>
          <dgm:chMax val="0"/>
          <dgm:chPref val="0"/>
        </dgm:presLayoutVars>
      </dgm:prSet>
      <dgm:spPr/>
    </dgm:pt>
    <dgm:pt modelId="{A1BC9BBA-5FB2-4D45-A1E0-619A941C25F8}" type="pres">
      <dgm:prSet presAssocID="{906E4F46-E2D5-4792-8DD4-84E9A5CF27D7}" presName="sibTrans" presStyleCnt="0"/>
      <dgm:spPr/>
    </dgm:pt>
    <dgm:pt modelId="{8296E3CF-14C1-4125-A2DD-8E37538CAAE4}" type="pres">
      <dgm:prSet presAssocID="{781978B4-304B-43C0-8D82-272447F3BCEA}" presName="compNode" presStyleCnt="0"/>
      <dgm:spPr/>
    </dgm:pt>
    <dgm:pt modelId="{36167F7D-B055-4475-A352-3614773E443B}" type="pres">
      <dgm:prSet presAssocID="{781978B4-304B-43C0-8D82-272447F3BCEA}" presName="bgRect" presStyleLbl="bgShp" presStyleIdx="1" presStyleCnt="4"/>
      <dgm:spPr/>
    </dgm:pt>
    <dgm:pt modelId="{D2190FC4-E7BB-4057-A00C-2EE1B4FC3B1E}" type="pres">
      <dgm:prSet presAssocID="{781978B4-304B-43C0-8D82-272447F3BC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056F1CD9-1FE4-4908-8E04-119AB5348F4E}" type="pres">
      <dgm:prSet presAssocID="{781978B4-304B-43C0-8D82-272447F3BCEA}" presName="spaceRect" presStyleCnt="0"/>
      <dgm:spPr/>
    </dgm:pt>
    <dgm:pt modelId="{F7CF9C2E-8F3F-43D2-9354-7D828C3CB3A8}" type="pres">
      <dgm:prSet presAssocID="{781978B4-304B-43C0-8D82-272447F3BCEA}" presName="parTx" presStyleLbl="revTx" presStyleIdx="1" presStyleCnt="4">
        <dgm:presLayoutVars>
          <dgm:chMax val="0"/>
          <dgm:chPref val="0"/>
        </dgm:presLayoutVars>
      </dgm:prSet>
      <dgm:spPr/>
    </dgm:pt>
    <dgm:pt modelId="{BC84CCAC-2E9E-4673-AC30-B61D44F08FCC}" type="pres">
      <dgm:prSet presAssocID="{E60D9507-AA8C-4AC8-8077-1B28AC645E58}" presName="sibTrans" presStyleCnt="0"/>
      <dgm:spPr/>
    </dgm:pt>
    <dgm:pt modelId="{ECC3643B-2264-4988-A2D8-203F062712FA}" type="pres">
      <dgm:prSet presAssocID="{BEDB68E2-F16D-42FD-BC0E-6DF001E4E056}" presName="compNode" presStyleCnt="0"/>
      <dgm:spPr/>
    </dgm:pt>
    <dgm:pt modelId="{9BD88A1B-843D-40A5-998C-0495F2E6AA36}" type="pres">
      <dgm:prSet presAssocID="{BEDB68E2-F16D-42FD-BC0E-6DF001E4E056}" presName="bgRect" presStyleLbl="bgShp" presStyleIdx="2" presStyleCnt="4"/>
      <dgm:spPr/>
    </dgm:pt>
    <dgm:pt modelId="{1CA20ECF-9FFC-414B-B14B-3CB9305CC3C8}" type="pres">
      <dgm:prSet presAssocID="{BEDB68E2-F16D-42FD-BC0E-6DF001E4E05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D4C393E0-DCC1-48A1-9EBF-80008B89EF58}" type="pres">
      <dgm:prSet presAssocID="{BEDB68E2-F16D-42FD-BC0E-6DF001E4E056}" presName="spaceRect" presStyleCnt="0"/>
      <dgm:spPr/>
    </dgm:pt>
    <dgm:pt modelId="{604C9569-B788-4E45-9558-773F845E054C}" type="pres">
      <dgm:prSet presAssocID="{BEDB68E2-F16D-42FD-BC0E-6DF001E4E056}" presName="parTx" presStyleLbl="revTx" presStyleIdx="2" presStyleCnt="4">
        <dgm:presLayoutVars>
          <dgm:chMax val="0"/>
          <dgm:chPref val="0"/>
        </dgm:presLayoutVars>
      </dgm:prSet>
      <dgm:spPr/>
    </dgm:pt>
    <dgm:pt modelId="{F15B3A63-5271-4B85-9A80-F2270E929907}" type="pres">
      <dgm:prSet presAssocID="{F88F6518-AF1A-4CD1-A90B-DB9F4C9C9B81}" presName="sibTrans" presStyleCnt="0"/>
      <dgm:spPr/>
    </dgm:pt>
    <dgm:pt modelId="{B10713A5-062E-4550-B00E-157F3B73ACAF}" type="pres">
      <dgm:prSet presAssocID="{ADEE6854-1A84-4541-91BC-01FB9E6D16BE}" presName="compNode" presStyleCnt="0"/>
      <dgm:spPr/>
    </dgm:pt>
    <dgm:pt modelId="{15F8E822-35FA-4624-845B-289CD6BDCF7D}" type="pres">
      <dgm:prSet presAssocID="{ADEE6854-1A84-4541-91BC-01FB9E6D16BE}" presName="bgRect" presStyleLbl="bgShp" presStyleIdx="3" presStyleCnt="4"/>
      <dgm:spPr/>
    </dgm:pt>
    <dgm:pt modelId="{D3F7E507-EE4A-4633-88F9-A5507E7A8D56}" type="pres">
      <dgm:prSet presAssocID="{ADEE6854-1A84-4541-91BC-01FB9E6D16B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ffic Light"/>
        </a:ext>
      </dgm:extLst>
    </dgm:pt>
    <dgm:pt modelId="{0ECC9A33-D465-44C1-B8D1-935871CDA73D}" type="pres">
      <dgm:prSet presAssocID="{ADEE6854-1A84-4541-91BC-01FB9E6D16BE}" presName="spaceRect" presStyleCnt="0"/>
      <dgm:spPr/>
    </dgm:pt>
    <dgm:pt modelId="{C278B2C2-438A-4B15-B06D-BF1429D42077}" type="pres">
      <dgm:prSet presAssocID="{ADEE6854-1A84-4541-91BC-01FB9E6D16BE}" presName="parTx" presStyleLbl="revTx" presStyleIdx="3" presStyleCnt="4">
        <dgm:presLayoutVars>
          <dgm:chMax val="0"/>
          <dgm:chPref val="0"/>
        </dgm:presLayoutVars>
      </dgm:prSet>
      <dgm:spPr/>
    </dgm:pt>
  </dgm:ptLst>
  <dgm:cxnLst>
    <dgm:cxn modelId="{D9572E20-AE7E-463C-A040-3F40C7CCFB47}" type="presOf" srcId="{BEDB68E2-F16D-42FD-BC0E-6DF001E4E056}" destId="{604C9569-B788-4E45-9558-773F845E054C}" srcOrd="0" destOrd="0" presId="urn:microsoft.com/office/officeart/2018/2/layout/IconVerticalSolidList"/>
    <dgm:cxn modelId="{CEAC3440-F563-4218-9D45-F00094579861}" srcId="{F6E1A440-D406-41E1-9D4B-50DE376F8D09}" destId="{43B442E3-28D9-4EE8-9ADE-84C840E4A6C3}" srcOrd="0" destOrd="0" parTransId="{521F8B73-71FD-4F70-AB63-5D05D725669B}" sibTransId="{906E4F46-E2D5-4792-8DD4-84E9A5CF27D7}"/>
    <dgm:cxn modelId="{4C94AC67-5510-4FFA-A5FC-E4FFC1C23305}" srcId="{F6E1A440-D406-41E1-9D4B-50DE376F8D09}" destId="{ADEE6854-1A84-4541-91BC-01FB9E6D16BE}" srcOrd="3" destOrd="0" parTransId="{21E5E5FE-559E-4BFC-8008-9B59E54199ED}" sibTransId="{F68C4C74-D965-44CA-8525-46AEC4868E90}"/>
    <dgm:cxn modelId="{3ECBE753-F70F-411E-AB04-522334F17797}" type="presOf" srcId="{ADEE6854-1A84-4541-91BC-01FB9E6D16BE}" destId="{C278B2C2-438A-4B15-B06D-BF1429D42077}" srcOrd="0" destOrd="0" presId="urn:microsoft.com/office/officeart/2018/2/layout/IconVerticalSolidList"/>
    <dgm:cxn modelId="{84C5B759-4F39-4CD1-A2A6-8C02ACC019B1}" type="presOf" srcId="{43B442E3-28D9-4EE8-9ADE-84C840E4A6C3}" destId="{7288BD83-E457-4A1D-AAA8-C968CD2D4AC4}" srcOrd="0" destOrd="0" presId="urn:microsoft.com/office/officeart/2018/2/layout/IconVerticalSolidList"/>
    <dgm:cxn modelId="{F948BCAD-6468-4C55-B416-86B1AD70E7EA}" type="presOf" srcId="{F6E1A440-D406-41E1-9D4B-50DE376F8D09}" destId="{2100832E-7CDB-4F6D-B6E9-DBE1886C487D}" srcOrd="0" destOrd="0" presId="urn:microsoft.com/office/officeart/2018/2/layout/IconVerticalSolidList"/>
    <dgm:cxn modelId="{7F1651D6-2777-4472-82E7-7CFC4A33C39A}" srcId="{F6E1A440-D406-41E1-9D4B-50DE376F8D09}" destId="{BEDB68E2-F16D-42FD-BC0E-6DF001E4E056}" srcOrd="2" destOrd="0" parTransId="{0EADF79A-2D75-4A62-BBF7-52FE902966A9}" sibTransId="{F88F6518-AF1A-4CD1-A90B-DB9F4C9C9B81}"/>
    <dgm:cxn modelId="{29902DE3-0C6D-4CF5-9C54-8C930E23E00E}" srcId="{F6E1A440-D406-41E1-9D4B-50DE376F8D09}" destId="{781978B4-304B-43C0-8D82-272447F3BCEA}" srcOrd="1" destOrd="0" parTransId="{7ECAD590-20E9-4C6F-89D0-8ECFAF68E685}" sibTransId="{E60D9507-AA8C-4AC8-8077-1B28AC645E58}"/>
    <dgm:cxn modelId="{45837FF4-2922-4445-9303-69D0BD175410}" type="presOf" srcId="{781978B4-304B-43C0-8D82-272447F3BCEA}" destId="{F7CF9C2E-8F3F-43D2-9354-7D828C3CB3A8}" srcOrd="0" destOrd="0" presId="urn:microsoft.com/office/officeart/2018/2/layout/IconVerticalSolidList"/>
    <dgm:cxn modelId="{8A2DC64E-9932-43BC-BF05-05A4FC0BB6D4}" type="presParOf" srcId="{2100832E-7CDB-4F6D-B6E9-DBE1886C487D}" destId="{DD996351-26DD-4A62-97A8-7FEEFD4E35EB}" srcOrd="0" destOrd="0" presId="urn:microsoft.com/office/officeart/2018/2/layout/IconVerticalSolidList"/>
    <dgm:cxn modelId="{80CA5B5F-F958-427B-894F-308EB79594D9}" type="presParOf" srcId="{DD996351-26DD-4A62-97A8-7FEEFD4E35EB}" destId="{EA9EB1F8-D7CA-4C67-A3F7-89AE319A2095}" srcOrd="0" destOrd="0" presId="urn:microsoft.com/office/officeart/2018/2/layout/IconVerticalSolidList"/>
    <dgm:cxn modelId="{737EE6EE-612F-45A1-B49E-F076415019D0}" type="presParOf" srcId="{DD996351-26DD-4A62-97A8-7FEEFD4E35EB}" destId="{29361C73-1E18-4408-871C-244DCFC61870}" srcOrd="1" destOrd="0" presId="urn:microsoft.com/office/officeart/2018/2/layout/IconVerticalSolidList"/>
    <dgm:cxn modelId="{D0B626AE-7F17-46BE-ACF8-8F28740548E8}" type="presParOf" srcId="{DD996351-26DD-4A62-97A8-7FEEFD4E35EB}" destId="{878A3993-8313-4173-ABC0-83503A1CA115}" srcOrd="2" destOrd="0" presId="urn:microsoft.com/office/officeart/2018/2/layout/IconVerticalSolidList"/>
    <dgm:cxn modelId="{C6FCB4DC-F04A-491A-B999-547C00AA5AD9}" type="presParOf" srcId="{DD996351-26DD-4A62-97A8-7FEEFD4E35EB}" destId="{7288BD83-E457-4A1D-AAA8-C968CD2D4AC4}" srcOrd="3" destOrd="0" presId="urn:microsoft.com/office/officeart/2018/2/layout/IconVerticalSolidList"/>
    <dgm:cxn modelId="{21F78071-6622-433D-8610-8B3675B40E8A}" type="presParOf" srcId="{2100832E-7CDB-4F6D-B6E9-DBE1886C487D}" destId="{A1BC9BBA-5FB2-4D45-A1E0-619A941C25F8}" srcOrd="1" destOrd="0" presId="urn:microsoft.com/office/officeart/2018/2/layout/IconVerticalSolidList"/>
    <dgm:cxn modelId="{92CA70E9-1F2B-4C2E-ABCC-D96FABAD2591}" type="presParOf" srcId="{2100832E-7CDB-4F6D-B6E9-DBE1886C487D}" destId="{8296E3CF-14C1-4125-A2DD-8E37538CAAE4}" srcOrd="2" destOrd="0" presId="urn:microsoft.com/office/officeart/2018/2/layout/IconVerticalSolidList"/>
    <dgm:cxn modelId="{4DAF9456-B3E3-4D54-92B8-B32C29CED8BD}" type="presParOf" srcId="{8296E3CF-14C1-4125-A2DD-8E37538CAAE4}" destId="{36167F7D-B055-4475-A352-3614773E443B}" srcOrd="0" destOrd="0" presId="urn:microsoft.com/office/officeart/2018/2/layout/IconVerticalSolidList"/>
    <dgm:cxn modelId="{18B591C0-DB78-4DE6-819F-52F892D2C9C4}" type="presParOf" srcId="{8296E3CF-14C1-4125-A2DD-8E37538CAAE4}" destId="{D2190FC4-E7BB-4057-A00C-2EE1B4FC3B1E}" srcOrd="1" destOrd="0" presId="urn:microsoft.com/office/officeart/2018/2/layout/IconVerticalSolidList"/>
    <dgm:cxn modelId="{9758DAD3-83A2-4D2E-AB8E-3A237BC26E3A}" type="presParOf" srcId="{8296E3CF-14C1-4125-A2DD-8E37538CAAE4}" destId="{056F1CD9-1FE4-4908-8E04-119AB5348F4E}" srcOrd="2" destOrd="0" presId="urn:microsoft.com/office/officeart/2018/2/layout/IconVerticalSolidList"/>
    <dgm:cxn modelId="{CCE07C43-2049-4E84-944B-04250D5D0A24}" type="presParOf" srcId="{8296E3CF-14C1-4125-A2DD-8E37538CAAE4}" destId="{F7CF9C2E-8F3F-43D2-9354-7D828C3CB3A8}" srcOrd="3" destOrd="0" presId="urn:microsoft.com/office/officeart/2018/2/layout/IconVerticalSolidList"/>
    <dgm:cxn modelId="{6CEC3DCA-67D9-468D-BE76-AFCEBB9F7180}" type="presParOf" srcId="{2100832E-7CDB-4F6D-B6E9-DBE1886C487D}" destId="{BC84CCAC-2E9E-4673-AC30-B61D44F08FCC}" srcOrd="3" destOrd="0" presId="urn:microsoft.com/office/officeart/2018/2/layout/IconVerticalSolidList"/>
    <dgm:cxn modelId="{44D3C229-4E1D-49BB-A81C-800C4B84D3F4}" type="presParOf" srcId="{2100832E-7CDB-4F6D-B6E9-DBE1886C487D}" destId="{ECC3643B-2264-4988-A2D8-203F062712FA}" srcOrd="4" destOrd="0" presId="urn:microsoft.com/office/officeart/2018/2/layout/IconVerticalSolidList"/>
    <dgm:cxn modelId="{DBA0F085-F288-47FF-AB26-87A1B05C6092}" type="presParOf" srcId="{ECC3643B-2264-4988-A2D8-203F062712FA}" destId="{9BD88A1B-843D-40A5-998C-0495F2E6AA36}" srcOrd="0" destOrd="0" presId="urn:microsoft.com/office/officeart/2018/2/layout/IconVerticalSolidList"/>
    <dgm:cxn modelId="{A766B772-3E91-490B-AF0E-5CA25F2843FA}" type="presParOf" srcId="{ECC3643B-2264-4988-A2D8-203F062712FA}" destId="{1CA20ECF-9FFC-414B-B14B-3CB9305CC3C8}" srcOrd="1" destOrd="0" presId="urn:microsoft.com/office/officeart/2018/2/layout/IconVerticalSolidList"/>
    <dgm:cxn modelId="{A43870FC-AC8A-4934-8330-67D5550A6F66}" type="presParOf" srcId="{ECC3643B-2264-4988-A2D8-203F062712FA}" destId="{D4C393E0-DCC1-48A1-9EBF-80008B89EF58}" srcOrd="2" destOrd="0" presId="urn:microsoft.com/office/officeart/2018/2/layout/IconVerticalSolidList"/>
    <dgm:cxn modelId="{80F519EB-1A06-47C8-9744-648C67DACFD1}" type="presParOf" srcId="{ECC3643B-2264-4988-A2D8-203F062712FA}" destId="{604C9569-B788-4E45-9558-773F845E054C}" srcOrd="3" destOrd="0" presId="urn:microsoft.com/office/officeart/2018/2/layout/IconVerticalSolidList"/>
    <dgm:cxn modelId="{ADAE676E-5330-4847-A753-DA0C0E56F32A}" type="presParOf" srcId="{2100832E-7CDB-4F6D-B6E9-DBE1886C487D}" destId="{F15B3A63-5271-4B85-9A80-F2270E929907}" srcOrd="5" destOrd="0" presId="urn:microsoft.com/office/officeart/2018/2/layout/IconVerticalSolidList"/>
    <dgm:cxn modelId="{B3D6B51D-E5A0-4B96-B3EC-CA6456D2126E}" type="presParOf" srcId="{2100832E-7CDB-4F6D-B6E9-DBE1886C487D}" destId="{B10713A5-062E-4550-B00E-157F3B73ACAF}" srcOrd="6" destOrd="0" presId="urn:microsoft.com/office/officeart/2018/2/layout/IconVerticalSolidList"/>
    <dgm:cxn modelId="{6EC118F2-2EA3-421B-87EB-53548025F23E}" type="presParOf" srcId="{B10713A5-062E-4550-B00E-157F3B73ACAF}" destId="{15F8E822-35FA-4624-845B-289CD6BDCF7D}" srcOrd="0" destOrd="0" presId="urn:microsoft.com/office/officeart/2018/2/layout/IconVerticalSolidList"/>
    <dgm:cxn modelId="{AA0CF405-9EF1-4B38-97ED-3E451B3609D6}" type="presParOf" srcId="{B10713A5-062E-4550-B00E-157F3B73ACAF}" destId="{D3F7E507-EE4A-4633-88F9-A5507E7A8D56}" srcOrd="1" destOrd="0" presId="urn:microsoft.com/office/officeart/2018/2/layout/IconVerticalSolidList"/>
    <dgm:cxn modelId="{AC049FB4-76A6-40CD-A6D4-23792A2D848E}" type="presParOf" srcId="{B10713A5-062E-4550-B00E-157F3B73ACAF}" destId="{0ECC9A33-D465-44C1-B8D1-935871CDA73D}" srcOrd="2" destOrd="0" presId="urn:microsoft.com/office/officeart/2018/2/layout/IconVerticalSolidList"/>
    <dgm:cxn modelId="{D730DC9B-C2E0-49CA-9182-01F3A57C41DC}" type="presParOf" srcId="{B10713A5-062E-4550-B00E-157F3B73ACAF}" destId="{C278B2C2-438A-4B15-B06D-BF1429D420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E2B35-019D-426D-92DF-97AEBFDF02EA}">
      <dsp:nvSpPr>
        <dsp:cNvPr id="0" name=""/>
        <dsp:cNvSpPr/>
      </dsp:nvSpPr>
      <dsp:spPr>
        <a:xfrm>
          <a:off x="1283"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738FF-65E7-43B2-B351-08B5F269F8C2}">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a:t>Supervised learning </a:t>
          </a:r>
          <a:endParaRPr lang="en-US" sz="5500" kern="1200"/>
        </a:p>
      </dsp:txBody>
      <dsp:txXfrm>
        <a:off x="585701" y="1066737"/>
        <a:ext cx="4337991" cy="2693452"/>
      </dsp:txXfrm>
    </dsp:sp>
    <dsp:sp modelId="{7397789D-7EA0-44C5-B7D0-7A5983A80180}">
      <dsp:nvSpPr>
        <dsp:cNvPr id="0" name=""/>
        <dsp:cNvSpPr/>
      </dsp:nvSpPr>
      <dsp:spPr>
        <a:xfrm>
          <a:off x="5508110"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D3C330-EE83-4974-A74B-5DF571625816}">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IN" sz="5500" kern="1200"/>
            <a:t>Unsupervised learing </a:t>
          </a:r>
          <a:endParaRPr lang="en-US" sz="5500" kern="1200"/>
        </a:p>
      </dsp:txBody>
      <dsp:txXfrm>
        <a:off x="6092527" y="1066737"/>
        <a:ext cx="4337991" cy="2693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E8217-3690-4FB1-A113-DEA575AD2317}">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521CEE-2D6A-4A4A-8778-EE7E451507EB}">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2B941-48FD-4726-A4F0-0B9B5A48BF6B}">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1244600">
            <a:lnSpc>
              <a:spcPct val="90000"/>
            </a:lnSpc>
            <a:spcBef>
              <a:spcPct val="0"/>
            </a:spcBef>
            <a:spcAft>
              <a:spcPct val="35000"/>
            </a:spcAft>
            <a:buNone/>
          </a:pPr>
          <a:r>
            <a:rPr lang="en-US" sz="2800" b="1" kern="1200" dirty="0"/>
            <a:t>Splits objects based on attributes known beforehand.</a:t>
          </a:r>
        </a:p>
      </dsp:txBody>
      <dsp:txXfrm>
        <a:off x="1432649" y="2447"/>
        <a:ext cx="5156041" cy="1240389"/>
      </dsp:txXfrm>
    </dsp:sp>
    <dsp:sp modelId="{13B99385-984B-47B0-8258-6EA5F6F6F18F}">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FA325-5FEB-4F10-8E31-A40680AF5CBB}">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2DB9-3FFC-4CCA-992F-448B17D7051C}">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dirty="0"/>
            <a:t>-  Separate socks by based on color</a:t>
          </a:r>
        </a:p>
      </dsp:txBody>
      <dsp:txXfrm>
        <a:off x="1432649" y="1552933"/>
        <a:ext cx="5156041" cy="1240389"/>
      </dsp:txXfrm>
    </dsp:sp>
    <dsp:sp modelId="{B3013E03-A26E-4980-B554-4B7286E24ACD}">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8AF714-E123-4831-B30A-316BEDD971F1}">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F8ECC-0D9F-4C75-9F3B-B8A5C2B743FC}">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  documents based on language</a:t>
          </a:r>
        </a:p>
      </dsp:txBody>
      <dsp:txXfrm>
        <a:off x="1432649" y="3103420"/>
        <a:ext cx="5156041" cy="1240389"/>
      </dsp:txXfrm>
    </dsp:sp>
    <dsp:sp modelId="{CD983926-0BDC-4415-B33E-74C235B138E6}">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C39031-1046-42F7-8705-62AA2F546BB9}">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66D8E-BCA1-4A67-8DFA-25A37D9538A4}">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 music by genre</a:t>
          </a:r>
        </a:p>
      </dsp:txBody>
      <dsp:txXfrm>
        <a:off x="1432649" y="4653906"/>
        <a:ext cx="5156041" cy="1240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EB1F8-D7CA-4C67-A3F7-89AE319A2095}">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61C73-1E18-4408-871C-244DCFC61870}">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88BD83-E457-4A1D-AAA8-C968CD2D4AC4}">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IN" sz="2100" kern="1200" dirty="0"/>
            <a:t>Model to predict a continuous valued output </a:t>
          </a:r>
          <a:endParaRPr lang="en-US" sz="2100" kern="1200" dirty="0"/>
        </a:p>
      </dsp:txBody>
      <dsp:txXfrm>
        <a:off x="1337397" y="2284"/>
        <a:ext cx="4926242" cy="1157919"/>
      </dsp:txXfrm>
    </dsp:sp>
    <dsp:sp modelId="{36167F7D-B055-4475-A352-3614773E443B}">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90FC4-E7BB-4057-A00C-2EE1B4FC3B1E}">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CF9C2E-8F3F-43D2-9354-7D828C3CB3A8}">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b="0" i="0" kern="1200"/>
            <a:t>Regression is basically classification where we forecast a number instead of category.</a:t>
          </a:r>
          <a:endParaRPr lang="en-US" sz="2100" kern="1200"/>
        </a:p>
      </dsp:txBody>
      <dsp:txXfrm>
        <a:off x="1337397" y="1449684"/>
        <a:ext cx="4926242" cy="1157919"/>
      </dsp:txXfrm>
    </dsp:sp>
    <dsp:sp modelId="{9BD88A1B-843D-40A5-998C-0495F2E6AA36}">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20ECF-9FFC-414B-B14B-3CB9305CC3C8}">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4C9569-B788-4E45-9558-773F845E054C}">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b="0" i="0" kern="1200"/>
            <a:t>car price by its mileage</a:t>
          </a:r>
          <a:endParaRPr lang="en-US" sz="2100" kern="1200"/>
        </a:p>
      </dsp:txBody>
      <dsp:txXfrm>
        <a:off x="1337397" y="2897083"/>
        <a:ext cx="4926242" cy="1157919"/>
      </dsp:txXfrm>
    </dsp:sp>
    <dsp:sp modelId="{15F8E822-35FA-4624-845B-289CD6BDCF7D}">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F7E507-EE4A-4633-88F9-A5507E7A8D56}">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8B2C2-438A-4B15-B06D-BF1429D42077}">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b="0" i="0" kern="1200"/>
            <a:t>traffic by time of the day</a:t>
          </a:r>
          <a:r>
            <a:rPr lang="en-IN" sz="2100" kern="1200"/>
            <a:t>  </a:t>
          </a:r>
          <a:endParaRPr lang="en-US" sz="2100" kern="1200"/>
        </a:p>
      </dsp:txBody>
      <dsp:txXfrm>
        <a:off x="1337397" y="4344483"/>
        <a:ext cx="4926242" cy="11579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98D79-FCA3-4D58-87B8-D7F5FC877E7A}" type="datetimeFigureOut">
              <a:rPr lang="en-IN" smtClean="0"/>
              <a:t>14-12-2021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2187E3-2958-466A-AA9D-5A2C9597ECDB}" type="slidenum">
              <a:rPr lang="en-IN" smtClean="0"/>
              <a:t>‹#›</a:t>
            </a:fld>
            <a:endParaRPr lang="en-IN"/>
          </a:p>
        </p:txBody>
      </p:sp>
    </p:spTree>
    <p:extLst>
      <p:ext uri="{BB962C8B-B14F-4D97-AF65-F5344CB8AC3E}">
        <p14:creationId xmlns:p14="http://schemas.microsoft.com/office/powerpoint/2010/main" val="1421912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2187E3-2958-466A-AA9D-5A2C9597ECDB}" type="slidenum">
              <a:rPr lang="en-IN" smtClean="0"/>
              <a:t>39</a:t>
            </a:fld>
            <a:endParaRPr lang="en-IN"/>
          </a:p>
        </p:txBody>
      </p:sp>
    </p:spTree>
    <p:extLst>
      <p:ext uri="{BB962C8B-B14F-4D97-AF65-F5344CB8AC3E}">
        <p14:creationId xmlns:p14="http://schemas.microsoft.com/office/powerpoint/2010/main" val="4039778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2187E3-2958-466A-AA9D-5A2C9597ECDB}" type="slidenum">
              <a:rPr lang="en-IN" smtClean="0"/>
              <a:t>47</a:t>
            </a:fld>
            <a:endParaRPr lang="en-IN"/>
          </a:p>
        </p:txBody>
      </p:sp>
    </p:spTree>
    <p:extLst>
      <p:ext uri="{BB962C8B-B14F-4D97-AF65-F5344CB8AC3E}">
        <p14:creationId xmlns:p14="http://schemas.microsoft.com/office/powerpoint/2010/main" val="2999203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3551-7756-49E4-97D6-3E33854C7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9606D2C-4288-42C3-8449-5C3FD84021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8751FD-D1B8-4119-BCBD-9B1B4C70A346}"/>
              </a:ext>
            </a:extLst>
          </p:cNvPr>
          <p:cNvSpPr>
            <a:spLocks noGrp="1"/>
          </p:cNvSpPr>
          <p:nvPr>
            <p:ph type="dt" sz="half" idx="10"/>
          </p:nvPr>
        </p:nvSpPr>
        <p:spPr/>
        <p:txBody>
          <a:bodyPr/>
          <a:lstStyle/>
          <a:p>
            <a:fld id="{7D96F1C7-B329-42EF-826A-D81DB7142570}" type="datetimeFigureOut">
              <a:rPr lang="en-IN" smtClean="0"/>
              <a:t>14-12-2021</a:t>
            </a:fld>
            <a:endParaRPr lang="en-IN"/>
          </a:p>
        </p:txBody>
      </p:sp>
      <p:sp>
        <p:nvSpPr>
          <p:cNvPr id="5" name="Footer Placeholder 4">
            <a:extLst>
              <a:ext uri="{FF2B5EF4-FFF2-40B4-BE49-F238E27FC236}">
                <a16:creationId xmlns:a16="http://schemas.microsoft.com/office/drawing/2014/main" id="{6C77BA21-AB79-4373-B154-EEF422BBC7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D11B05-C8FF-470A-840F-A47A99857EEF}"/>
              </a:ext>
            </a:extLst>
          </p:cNvPr>
          <p:cNvSpPr>
            <a:spLocks noGrp="1"/>
          </p:cNvSpPr>
          <p:nvPr>
            <p:ph type="sldNum" sz="quarter" idx="12"/>
          </p:nvPr>
        </p:nvSpPr>
        <p:spPr/>
        <p:txBody>
          <a:bodyPr/>
          <a:lstStyle/>
          <a:p>
            <a:fld id="{C76B80BB-D7AF-4F6C-AFD8-C8420E6821AA}" type="slidenum">
              <a:rPr lang="en-IN" smtClean="0"/>
              <a:t>‹#›</a:t>
            </a:fld>
            <a:endParaRPr lang="en-IN"/>
          </a:p>
        </p:txBody>
      </p:sp>
    </p:spTree>
    <p:extLst>
      <p:ext uri="{BB962C8B-B14F-4D97-AF65-F5344CB8AC3E}">
        <p14:creationId xmlns:p14="http://schemas.microsoft.com/office/powerpoint/2010/main" val="3902821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E97-F856-450D-8552-D7E746059C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88F553-8EF6-4ABE-A261-295C94BA66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250493-C570-4BC3-A918-4E65888A2536}"/>
              </a:ext>
            </a:extLst>
          </p:cNvPr>
          <p:cNvSpPr>
            <a:spLocks noGrp="1"/>
          </p:cNvSpPr>
          <p:nvPr>
            <p:ph type="dt" sz="half" idx="10"/>
          </p:nvPr>
        </p:nvSpPr>
        <p:spPr/>
        <p:txBody>
          <a:bodyPr/>
          <a:lstStyle/>
          <a:p>
            <a:fld id="{7D96F1C7-B329-42EF-826A-D81DB7142570}" type="datetimeFigureOut">
              <a:rPr lang="en-IN" smtClean="0"/>
              <a:t>14-12-2021</a:t>
            </a:fld>
            <a:endParaRPr lang="en-IN"/>
          </a:p>
        </p:txBody>
      </p:sp>
      <p:sp>
        <p:nvSpPr>
          <p:cNvPr id="5" name="Footer Placeholder 4">
            <a:extLst>
              <a:ext uri="{FF2B5EF4-FFF2-40B4-BE49-F238E27FC236}">
                <a16:creationId xmlns:a16="http://schemas.microsoft.com/office/drawing/2014/main" id="{78B2184E-1763-4A2F-85B4-0EBB3162FA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CD8602-2F3F-41E1-BA92-BD952B34637B}"/>
              </a:ext>
            </a:extLst>
          </p:cNvPr>
          <p:cNvSpPr>
            <a:spLocks noGrp="1"/>
          </p:cNvSpPr>
          <p:nvPr>
            <p:ph type="sldNum" sz="quarter" idx="12"/>
          </p:nvPr>
        </p:nvSpPr>
        <p:spPr/>
        <p:txBody>
          <a:bodyPr/>
          <a:lstStyle/>
          <a:p>
            <a:fld id="{C76B80BB-D7AF-4F6C-AFD8-C8420E6821AA}" type="slidenum">
              <a:rPr lang="en-IN" smtClean="0"/>
              <a:t>‹#›</a:t>
            </a:fld>
            <a:endParaRPr lang="en-IN"/>
          </a:p>
        </p:txBody>
      </p:sp>
    </p:spTree>
    <p:extLst>
      <p:ext uri="{BB962C8B-B14F-4D97-AF65-F5344CB8AC3E}">
        <p14:creationId xmlns:p14="http://schemas.microsoft.com/office/powerpoint/2010/main" val="2070818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C14543-92D2-49AD-A7C5-B76251D763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42615C-37EB-4391-87CF-12484CD2E7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E8BDCA-AAD9-408E-8A86-9F51BA1E6A0C}"/>
              </a:ext>
            </a:extLst>
          </p:cNvPr>
          <p:cNvSpPr>
            <a:spLocks noGrp="1"/>
          </p:cNvSpPr>
          <p:nvPr>
            <p:ph type="dt" sz="half" idx="10"/>
          </p:nvPr>
        </p:nvSpPr>
        <p:spPr/>
        <p:txBody>
          <a:bodyPr/>
          <a:lstStyle/>
          <a:p>
            <a:fld id="{7D96F1C7-B329-42EF-826A-D81DB7142570}" type="datetimeFigureOut">
              <a:rPr lang="en-IN" smtClean="0"/>
              <a:t>14-12-2021</a:t>
            </a:fld>
            <a:endParaRPr lang="en-IN"/>
          </a:p>
        </p:txBody>
      </p:sp>
      <p:sp>
        <p:nvSpPr>
          <p:cNvPr id="5" name="Footer Placeholder 4">
            <a:extLst>
              <a:ext uri="{FF2B5EF4-FFF2-40B4-BE49-F238E27FC236}">
                <a16:creationId xmlns:a16="http://schemas.microsoft.com/office/drawing/2014/main" id="{85138E78-404E-46EE-B590-1AAF09CDFF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539E6A-7449-4B32-9FA9-74A78C5CC06E}"/>
              </a:ext>
            </a:extLst>
          </p:cNvPr>
          <p:cNvSpPr>
            <a:spLocks noGrp="1"/>
          </p:cNvSpPr>
          <p:nvPr>
            <p:ph type="sldNum" sz="quarter" idx="12"/>
          </p:nvPr>
        </p:nvSpPr>
        <p:spPr/>
        <p:txBody>
          <a:bodyPr/>
          <a:lstStyle/>
          <a:p>
            <a:fld id="{C76B80BB-D7AF-4F6C-AFD8-C8420E6821AA}" type="slidenum">
              <a:rPr lang="en-IN" smtClean="0"/>
              <a:t>‹#›</a:t>
            </a:fld>
            <a:endParaRPr lang="en-IN"/>
          </a:p>
        </p:txBody>
      </p:sp>
    </p:spTree>
    <p:extLst>
      <p:ext uri="{BB962C8B-B14F-4D97-AF65-F5344CB8AC3E}">
        <p14:creationId xmlns:p14="http://schemas.microsoft.com/office/powerpoint/2010/main" val="3991481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18CB-89F3-45EE-952A-F6DF86C728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3FA3BB-AEEE-4CB5-91D7-088CE0E574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A71623-054F-40C7-BCAC-B281E038B1FA}"/>
              </a:ext>
            </a:extLst>
          </p:cNvPr>
          <p:cNvSpPr>
            <a:spLocks noGrp="1"/>
          </p:cNvSpPr>
          <p:nvPr>
            <p:ph type="dt" sz="half" idx="10"/>
          </p:nvPr>
        </p:nvSpPr>
        <p:spPr/>
        <p:txBody>
          <a:bodyPr/>
          <a:lstStyle/>
          <a:p>
            <a:fld id="{7D96F1C7-B329-42EF-826A-D81DB7142570}" type="datetimeFigureOut">
              <a:rPr lang="en-IN" smtClean="0"/>
              <a:t>14-12-2021</a:t>
            </a:fld>
            <a:endParaRPr lang="en-IN"/>
          </a:p>
        </p:txBody>
      </p:sp>
      <p:sp>
        <p:nvSpPr>
          <p:cNvPr id="5" name="Footer Placeholder 4">
            <a:extLst>
              <a:ext uri="{FF2B5EF4-FFF2-40B4-BE49-F238E27FC236}">
                <a16:creationId xmlns:a16="http://schemas.microsoft.com/office/drawing/2014/main" id="{79C94BD7-9F17-4EF5-B26C-F59D0F2536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CB54C5-EA66-4D08-81EA-FE32624DDEDF}"/>
              </a:ext>
            </a:extLst>
          </p:cNvPr>
          <p:cNvSpPr>
            <a:spLocks noGrp="1"/>
          </p:cNvSpPr>
          <p:nvPr>
            <p:ph type="sldNum" sz="quarter" idx="12"/>
          </p:nvPr>
        </p:nvSpPr>
        <p:spPr/>
        <p:txBody>
          <a:bodyPr/>
          <a:lstStyle/>
          <a:p>
            <a:fld id="{C76B80BB-D7AF-4F6C-AFD8-C8420E6821AA}" type="slidenum">
              <a:rPr lang="en-IN" smtClean="0"/>
              <a:t>‹#›</a:t>
            </a:fld>
            <a:endParaRPr lang="en-IN"/>
          </a:p>
        </p:txBody>
      </p:sp>
    </p:spTree>
    <p:extLst>
      <p:ext uri="{BB962C8B-B14F-4D97-AF65-F5344CB8AC3E}">
        <p14:creationId xmlns:p14="http://schemas.microsoft.com/office/powerpoint/2010/main" val="4020729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0EB6-0E32-497D-B3F8-C44A632BD8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066EC7-25DC-4B68-B487-FAEE417CC4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40FE5-6E61-42BD-B78B-B9902E470CAC}"/>
              </a:ext>
            </a:extLst>
          </p:cNvPr>
          <p:cNvSpPr>
            <a:spLocks noGrp="1"/>
          </p:cNvSpPr>
          <p:nvPr>
            <p:ph type="dt" sz="half" idx="10"/>
          </p:nvPr>
        </p:nvSpPr>
        <p:spPr/>
        <p:txBody>
          <a:bodyPr/>
          <a:lstStyle/>
          <a:p>
            <a:fld id="{7D96F1C7-B329-42EF-826A-D81DB7142570}" type="datetimeFigureOut">
              <a:rPr lang="en-IN" smtClean="0"/>
              <a:t>14-12-2021</a:t>
            </a:fld>
            <a:endParaRPr lang="en-IN"/>
          </a:p>
        </p:txBody>
      </p:sp>
      <p:sp>
        <p:nvSpPr>
          <p:cNvPr id="5" name="Footer Placeholder 4">
            <a:extLst>
              <a:ext uri="{FF2B5EF4-FFF2-40B4-BE49-F238E27FC236}">
                <a16:creationId xmlns:a16="http://schemas.microsoft.com/office/drawing/2014/main" id="{676C005B-46A1-4C18-B9F2-DEA1684C84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36F3E4-5B52-4934-AD08-9F20E4F7CA6E}"/>
              </a:ext>
            </a:extLst>
          </p:cNvPr>
          <p:cNvSpPr>
            <a:spLocks noGrp="1"/>
          </p:cNvSpPr>
          <p:nvPr>
            <p:ph type="sldNum" sz="quarter" idx="12"/>
          </p:nvPr>
        </p:nvSpPr>
        <p:spPr/>
        <p:txBody>
          <a:bodyPr/>
          <a:lstStyle/>
          <a:p>
            <a:fld id="{C76B80BB-D7AF-4F6C-AFD8-C8420E6821AA}" type="slidenum">
              <a:rPr lang="en-IN" smtClean="0"/>
              <a:t>‹#›</a:t>
            </a:fld>
            <a:endParaRPr lang="en-IN"/>
          </a:p>
        </p:txBody>
      </p:sp>
    </p:spTree>
    <p:extLst>
      <p:ext uri="{BB962C8B-B14F-4D97-AF65-F5344CB8AC3E}">
        <p14:creationId xmlns:p14="http://schemas.microsoft.com/office/powerpoint/2010/main" val="2319957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1B71-41C8-4F7C-8D27-2780464004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8E1280-93F2-4AA3-86CB-6FB97DDD53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33F469-FD03-4AB2-931D-0DCF6F01E2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1B61CE-7DF2-422F-A05C-D11AC9B44B09}"/>
              </a:ext>
            </a:extLst>
          </p:cNvPr>
          <p:cNvSpPr>
            <a:spLocks noGrp="1"/>
          </p:cNvSpPr>
          <p:nvPr>
            <p:ph type="dt" sz="half" idx="10"/>
          </p:nvPr>
        </p:nvSpPr>
        <p:spPr/>
        <p:txBody>
          <a:bodyPr/>
          <a:lstStyle/>
          <a:p>
            <a:fld id="{7D96F1C7-B329-42EF-826A-D81DB7142570}" type="datetimeFigureOut">
              <a:rPr lang="en-IN" smtClean="0"/>
              <a:t>14-12-2021</a:t>
            </a:fld>
            <a:endParaRPr lang="en-IN"/>
          </a:p>
        </p:txBody>
      </p:sp>
      <p:sp>
        <p:nvSpPr>
          <p:cNvPr id="6" name="Footer Placeholder 5">
            <a:extLst>
              <a:ext uri="{FF2B5EF4-FFF2-40B4-BE49-F238E27FC236}">
                <a16:creationId xmlns:a16="http://schemas.microsoft.com/office/drawing/2014/main" id="{9AA81C3C-7C68-4FD2-8A6F-E4B84B0A69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87CDE2-D57D-4D48-AFCB-52B023125427}"/>
              </a:ext>
            </a:extLst>
          </p:cNvPr>
          <p:cNvSpPr>
            <a:spLocks noGrp="1"/>
          </p:cNvSpPr>
          <p:nvPr>
            <p:ph type="sldNum" sz="quarter" idx="12"/>
          </p:nvPr>
        </p:nvSpPr>
        <p:spPr/>
        <p:txBody>
          <a:bodyPr/>
          <a:lstStyle/>
          <a:p>
            <a:fld id="{C76B80BB-D7AF-4F6C-AFD8-C8420E6821AA}" type="slidenum">
              <a:rPr lang="en-IN" smtClean="0"/>
              <a:t>‹#›</a:t>
            </a:fld>
            <a:endParaRPr lang="en-IN"/>
          </a:p>
        </p:txBody>
      </p:sp>
    </p:spTree>
    <p:extLst>
      <p:ext uri="{BB962C8B-B14F-4D97-AF65-F5344CB8AC3E}">
        <p14:creationId xmlns:p14="http://schemas.microsoft.com/office/powerpoint/2010/main" val="1785382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045A-B43D-4E42-B86A-224368473C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39835F-5E7E-465B-A8E0-DE9BA15690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910D42-3E83-42DD-9C7E-920F0B2829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61CDB8-305A-4B5E-8520-66D2D6482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14682-5FE3-4624-86CB-A1711A3A92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C3D3E5-6234-4889-A444-03D0F6F833CE}"/>
              </a:ext>
            </a:extLst>
          </p:cNvPr>
          <p:cNvSpPr>
            <a:spLocks noGrp="1"/>
          </p:cNvSpPr>
          <p:nvPr>
            <p:ph type="dt" sz="half" idx="10"/>
          </p:nvPr>
        </p:nvSpPr>
        <p:spPr/>
        <p:txBody>
          <a:bodyPr/>
          <a:lstStyle/>
          <a:p>
            <a:fld id="{7D96F1C7-B329-42EF-826A-D81DB7142570}" type="datetimeFigureOut">
              <a:rPr lang="en-IN" smtClean="0"/>
              <a:t>14-12-2021</a:t>
            </a:fld>
            <a:endParaRPr lang="en-IN"/>
          </a:p>
        </p:txBody>
      </p:sp>
      <p:sp>
        <p:nvSpPr>
          <p:cNvPr id="8" name="Footer Placeholder 7">
            <a:extLst>
              <a:ext uri="{FF2B5EF4-FFF2-40B4-BE49-F238E27FC236}">
                <a16:creationId xmlns:a16="http://schemas.microsoft.com/office/drawing/2014/main" id="{DF9654CA-1DE9-4A0D-89FB-937C53C07F7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E68F9AA-744E-46C4-879D-737F519293F9}"/>
              </a:ext>
            </a:extLst>
          </p:cNvPr>
          <p:cNvSpPr>
            <a:spLocks noGrp="1"/>
          </p:cNvSpPr>
          <p:nvPr>
            <p:ph type="sldNum" sz="quarter" idx="12"/>
          </p:nvPr>
        </p:nvSpPr>
        <p:spPr/>
        <p:txBody>
          <a:bodyPr/>
          <a:lstStyle/>
          <a:p>
            <a:fld id="{C76B80BB-D7AF-4F6C-AFD8-C8420E6821AA}" type="slidenum">
              <a:rPr lang="en-IN" smtClean="0"/>
              <a:t>‹#›</a:t>
            </a:fld>
            <a:endParaRPr lang="en-IN"/>
          </a:p>
        </p:txBody>
      </p:sp>
    </p:spTree>
    <p:extLst>
      <p:ext uri="{BB962C8B-B14F-4D97-AF65-F5344CB8AC3E}">
        <p14:creationId xmlns:p14="http://schemas.microsoft.com/office/powerpoint/2010/main" val="428487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25D4-3469-4BCC-8423-2E2D1C6385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556E3A-835C-4F18-8F2F-2575D095FE0C}"/>
              </a:ext>
            </a:extLst>
          </p:cNvPr>
          <p:cNvSpPr>
            <a:spLocks noGrp="1"/>
          </p:cNvSpPr>
          <p:nvPr>
            <p:ph type="dt" sz="half" idx="10"/>
          </p:nvPr>
        </p:nvSpPr>
        <p:spPr/>
        <p:txBody>
          <a:bodyPr/>
          <a:lstStyle/>
          <a:p>
            <a:fld id="{7D96F1C7-B329-42EF-826A-D81DB7142570}" type="datetimeFigureOut">
              <a:rPr lang="en-IN" smtClean="0"/>
              <a:t>14-12-2021</a:t>
            </a:fld>
            <a:endParaRPr lang="en-IN"/>
          </a:p>
        </p:txBody>
      </p:sp>
      <p:sp>
        <p:nvSpPr>
          <p:cNvPr id="4" name="Footer Placeholder 3">
            <a:extLst>
              <a:ext uri="{FF2B5EF4-FFF2-40B4-BE49-F238E27FC236}">
                <a16:creationId xmlns:a16="http://schemas.microsoft.com/office/drawing/2014/main" id="{3CA6B081-D16B-4547-AA7F-7392E429738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4772242-A2D3-486B-BCAD-B8E151DCB690}"/>
              </a:ext>
            </a:extLst>
          </p:cNvPr>
          <p:cNvSpPr>
            <a:spLocks noGrp="1"/>
          </p:cNvSpPr>
          <p:nvPr>
            <p:ph type="sldNum" sz="quarter" idx="12"/>
          </p:nvPr>
        </p:nvSpPr>
        <p:spPr/>
        <p:txBody>
          <a:bodyPr/>
          <a:lstStyle/>
          <a:p>
            <a:fld id="{C76B80BB-D7AF-4F6C-AFD8-C8420E6821AA}" type="slidenum">
              <a:rPr lang="en-IN" smtClean="0"/>
              <a:t>‹#›</a:t>
            </a:fld>
            <a:endParaRPr lang="en-IN"/>
          </a:p>
        </p:txBody>
      </p:sp>
    </p:spTree>
    <p:extLst>
      <p:ext uri="{BB962C8B-B14F-4D97-AF65-F5344CB8AC3E}">
        <p14:creationId xmlns:p14="http://schemas.microsoft.com/office/powerpoint/2010/main" val="1162362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C6E302-6872-4B99-8D30-087BEED8431A}"/>
              </a:ext>
            </a:extLst>
          </p:cNvPr>
          <p:cNvSpPr>
            <a:spLocks noGrp="1"/>
          </p:cNvSpPr>
          <p:nvPr>
            <p:ph type="dt" sz="half" idx="10"/>
          </p:nvPr>
        </p:nvSpPr>
        <p:spPr/>
        <p:txBody>
          <a:bodyPr/>
          <a:lstStyle/>
          <a:p>
            <a:fld id="{7D96F1C7-B329-42EF-826A-D81DB7142570}" type="datetimeFigureOut">
              <a:rPr lang="en-IN" smtClean="0"/>
              <a:t>14-12-2021</a:t>
            </a:fld>
            <a:endParaRPr lang="en-IN"/>
          </a:p>
        </p:txBody>
      </p:sp>
      <p:sp>
        <p:nvSpPr>
          <p:cNvPr id="3" name="Footer Placeholder 2">
            <a:extLst>
              <a:ext uri="{FF2B5EF4-FFF2-40B4-BE49-F238E27FC236}">
                <a16:creationId xmlns:a16="http://schemas.microsoft.com/office/drawing/2014/main" id="{52B43CE5-0B6E-4DDC-B52E-66ABE9BEEA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961609A-6411-41F7-8BF9-F9E0592DB69F}"/>
              </a:ext>
            </a:extLst>
          </p:cNvPr>
          <p:cNvSpPr>
            <a:spLocks noGrp="1"/>
          </p:cNvSpPr>
          <p:nvPr>
            <p:ph type="sldNum" sz="quarter" idx="12"/>
          </p:nvPr>
        </p:nvSpPr>
        <p:spPr/>
        <p:txBody>
          <a:bodyPr/>
          <a:lstStyle/>
          <a:p>
            <a:fld id="{C76B80BB-D7AF-4F6C-AFD8-C8420E6821AA}" type="slidenum">
              <a:rPr lang="en-IN" smtClean="0"/>
              <a:t>‹#›</a:t>
            </a:fld>
            <a:endParaRPr lang="en-IN"/>
          </a:p>
        </p:txBody>
      </p:sp>
    </p:spTree>
    <p:extLst>
      <p:ext uri="{BB962C8B-B14F-4D97-AF65-F5344CB8AC3E}">
        <p14:creationId xmlns:p14="http://schemas.microsoft.com/office/powerpoint/2010/main" val="113337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486D-3C65-4960-AED5-742F8BE5B8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83A939-82B8-4DDE-B999-8217CFFB7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54185C0-FBBE-44AE-A9BB-0E04F0758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D3DF01-9CDD-478F-9C25-84A70A63B392}"/>
              </a:ext>
            </a:extLst>
          </p:cNvPr>
          <p:cNvSpPr>
            <a:spLocks noGrp="1"/>
          </p:cNvSpPr>
          <p:nvPr>
            <p:ph type="dt" sz="half" idx="10"/>
          </p:nvPr>
        </p:nvSpPr>
        <p:spPr/>
        <p:txBody>
          <a:bodyPr/>
          <a:lstStyle/>
          <a:p>
            <a:fld id="{7D96F1C7-B329-42EF-826A-D81DB7142570}" type="datetimeFigureOut">
              <a:rPr lang="en-IN" smtClean="0"/>
              <a:t>14-12-2021</a:t>
            </a:fld>
            <a:endParaRPr lang="en-IN"/>
          </a:p>
        </p:txBody>
      </p:sp>
      <p:sp>
        <p:nvSpPr>
          <p:cNvPr id="6" name="Footer Placeholder 5">
            <a:extLst>
              <a:ext uri="{FF2B5EF4-FFF2-40B4-BE49-F238E27FC236}">
                <a16:creationId xmlns:a16="http://schemas.microsoft.com/office/drawing/2014/main" id="{F5A027E9-38E4-428A-A3FF-A1FE66316A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4C7B09-4DBB-4215-9447-4AC86B9EECBC}"/>
              </a:ext>
            </a:extLst>
          </p:cNvPr>
          <p:cNvSpPr>
            <a:spLocks noGrp="1"/>
          </p:cNvSpPr>
          <p:nvPr>
            <p:ph type="sldNum" sz="quarter" idx="12"/>
          </p:nvPr>
        </p:nvSpPr>
        <p:spPr/>
        <p:txBody>
          <a:bodyPr/>
          <a:lstStyle/>
          <a:p>
            <a:fld id="{C76B80BB-D7AF-4F6C-AFD8-C8420E6821AA}" type="slidenum">
              <a:rPr lang="en-IN" smtClean="0"/>
              <a:t>‹#›</a:t>
            </a:fld>
            <a:endParaRPr lang="en-IN"/>
          </a:p>
        </p:txBody>
      </p:sp>
    </p:spTree>
    <p:extLst>
      <p:ext uri="{BB962C8B-B14F-4D97-AF65-F5344CB8AC3E}">
        <p14:creationId xmlns:p14="http://schemas.microsoft.com/office/powerpoint/2010/main" val="3745086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13332-F4CE-4C25-A475-D3A216DFE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A05ECA-3A15-4444-BD15-375E04F449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3C5277-73FF-43E6-B4D5-D6E89978D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F01DF5-F550-4249-8E0D-60EC1971CD1D}"/>
              </a:ext>
            </a:extLst>
          </p:cNvPr>
          <p:cNvSpPr>
            <a:spLocks noGrp="1"/>
          </p:cNvSpPr>
          <p:nvPr>
            <p:ph type="dt" sz="half" idx="10"/>
          </p:nvPr>
        </p:nvSpPr>
        <p:spPr/>
        <p:txBody>
          <a:bodyPr/>
          <a:lstStyle/>
          <a:p>
            <a:fld id="{7D96F1C7-B329-42EF-826A-D81DB7142570}" type="datetimeFigureOut">
              <a:rPr lang="en-IN" smtClean="0"/>
              <a:t>14-12-2021</a:t>
            </a:fld>
            <a:endParaRPr lang="en-IN"/>
          </a:p>
        </p:txBody>
      </p:sp>
      <p:sp>
        <p:nvSpPr>
          <p:cNvPr id="6" name="Footer Placeholder 5">
            <a:extLst>
              <a:ext uri="{FF2B5EF4-FFF2-40B4-BE49-F238E27FC236}">
                <a16:creationId xmlns:a16="http://schemas.microsoft.com/office/drawing/2014/main" id="{C9E0B937-27D1-4C88-8321-650381DEC4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553F20-B817-4F0A-9FAD-9E569A882C44}"/>
              </a:ext>
            </a:extLst>
          </p:cNvPr>
          <p:cNvSpPr>
            <a:spLocks noGrp="1"/>
          </p:cNvSpPr>
          <p:nvPr>
            <p:ph type="sldNum" sz="quarter" idx="12"/>
          </p:nvPr>
        </p:nvSpPr>
        <p:spPr/>
        <p:txBody>
          <a:bodyPr/>
          <a:lstStyle/>
          <a:p>
            <a:fld id="{C76B80BB-D7AF-4F6C-AFD8-C8420E6821AA}" type="slidenum">
              <a:rPr lang="en-IN" smtClean="0"/>
              <a:t>‹#›</a:t>
            </a:fld>
            <a:endParaRPr lang="en-IN"/>
          </a:p>
        </p:txBody>
      </p:sp>
    </p:spTree>
    <p:extLst>
      <p:ext uri="{BB962C8B-B14F-4D97-AF65-F5344CB8AC3E}">
        <p14:creationId xmlns:p14="http://schemas.microsoft.com/office/powerpoint/2010/main" val="220980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B81ECA-18AE-4584-88DB-9CE98B49CE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EA9387-0CBE-4EB0-905B-682E031913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598326-33F1-4F34-BEBC-4C3D91F321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6F1C7-B329-42EF-826A-D81DB7142570}" type="datetimeFigureOut">
              <a:rPr lang="en-IN" smtClean="0"/>
              <a:t>14-12-2021</a:t>
            </a:fld>
            <a:endParaRPr lang="en-IN"/>
          </a:p>
        </p:txBody>
      </p:sp>
      <p:sp>
        <p:nvSpPr>
          <p:cNvPr id="5" name="Footer Placeholder 4">
            <a:extLst>
              <a:ext uri="{FF2B5EF4-FFF2-40B4-BE49-F238E27FC236}">
                <a16:creationId xmlns:a16="http://schemas.microsoft.com/office/drawing/2014/main" id="{2ED9E101-D287-4E03-9812-D8A26848A8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38321CB-71E5-4569-B70A-FA27FDDAE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B80BB-D7AF-4F6C-AFD8-C8420E6821AA}" type="slidenum">
              <a:rPr lang="en-IN" smtClean="0"/>
              <a:t>‹#›</a:t>
            </a:fld>
            <a:endParaRPr lang="en-IN"/>
          </a:p>
        </p:txBody>
      </p:sp>
    </p:spTree>
    <p:extLst>
      <p:ext uri="{BB962C8B-B14F-4D97-AF65-F5344CB8AC3E}">
        <p14:creationId xmlns:p14="http://schemas.microsoft.com/office/powerpoint/2010/main" val="3563523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slide" Target="slide3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13C069-2AE4-4FA3-94DA-D3072C86B1F1}"/>
              </a:ext>
            </a:extLst>
          </p:cNvPr>
          <p:cNvSpPr>
            <a:spLocks noGrp="1"/>
          </p:cNvSpPr>
          <p:nvPr>
            <p:ph type="title"/>
          </p:nvPr>
        </p:nvSpPr>
        <p:spPr/>
        <p:txBody>
          <a:bodyPr/>
          <a:lstStyle/>
          <a:p>
            <a:r>
              <a:rPr lang="en-US" dirty="0"/>
              <a:t>Artificial Intelligence / Machine learning club!</a:t>
            </a:r>
            <a:endParaRPr lang="en-IN" dirty="0"/>
          </a:p>
        </p:txBody>
      </p:sp>
      <p:sp>
        <p:nvSpPr>
          <p:cNvPr id="5" name="Text Placeholder 4">
            <a:extLst>
              <a:ext uri="{FF2B5EF4-FFF2-40B4-BE49-F238E27FC236}">
                <a16:creationId xmlns:a16="http://schemas.microsoft.com/office/drawing/2014/main" id="{B1D3328F-2BBB-4B82-9D19-13E95433EB36}"/>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7830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BB15-1B05-46EC-B516-319D5D64A543}"/>
              </a:ext>
            </a:extLst>
          </p:cNvPr>
          <p:cNvSpPr>
            <a:spLocks noGrp="1"/>
          </p:cNvSpPr>
          <p:nvPr>
            <p:ph type="title"/>
          </p:nvPr>
        </p:nvSpPr>
        <p:spPr/>
        <p:txBody>
          <a:bodyPr/>
          <a:lstStyle/>
          <a:p>
            <a:r>
              <a:rPr lang="en-US" dirty="0"/>
              <a:t>Data structure in pandas</a:t>
            </a:r>
            <a:endParaRPr lang="en-IN" dirty="0"/>
          </a:p>
        </p:txBody>
      </p:sp>
      <p:sp>
        <p:nvSpPr>
          <p:cNvPr id="3" name="Content Placeholder 2">
            <a:extLst>
              <a:ext uri="{FF2B5EF4-FFF2-40B4-BE49-F238E27FC236}">
                <a16:creationId xmlns:a16="http://schemas.microsoft.com/office/drawing/2014/main" id="{8B2D8755-8964-4A21-AE10-17E74C00F27C}"/>
              </a:ext>
            </a:extLst>
          </p:cNvPr>
          <p:cNvSpPr>
            <a:spLocks noGrp="1"/>
          </p:cNvSpPr>
          <p:nvPr>
            <p:ph idx="1"/>
          </p:nvPr>
        </p:nvSpPr>
        <p:spPr/>
        <p:txBody>
          <a:bodyPr/>
          <a:lstStyle/>
          <a:p>
            <a:r>
              <a:rPr lang="en-US" dirty="0"/>
              <a:t>Series – 1 dimension array, stores single row or data in df ; any one type of data</a:t>
            </a:r>
          </a:p>
          <a:p>
            <a:r>
              <a:rPr lang="en-US" dirty="0"/>
              <a:t>Data frame – tabular spreadsheet with row can </a:t>
            </a:r>
            <a:r>
              <a:rPr lang="en-US" dirty="0" err="1"/>
              <a:t>coloum</a:t>
            </a:r>
            <a:r>
              <a:rPr lang="en-US" dirty="0"/>
              <a:t>; different type of data</a:t>
            </a:r>
            <a:endParaRPr lang="en-IN" dirty="0"/>
          </a:p>
        </p:txBody>
      </p:sp>
    </p:spTree>
    <p:extLst>
      <p:ext uri="{BB962C8B-B14F-4D97-AF65-F5344CB8AC3E}">
        <p14:creationId xmlns:p14="http://schemas.microsoft.com/office/powerpoint/2010/main" val="28848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7927-060C-4777-9D46-B99549CAA3FF}"/>
              </a:ext>
            </a:extLst>
          </p:cNvPr>
          <p:cNvSpPr>
            <a:spLocks noGrp="1"/>
          </p:cNvSpPr>
          <p:nvPr>
            <p:ph type="title"/>
          </p:nvPr>
        </p:nvSpPr>
        <p:spPr/>
        <p:txBody>
          <a:bodyPr/>
          <a:lstStyle/>
          <a:p>
            <a:r>
              <a:rPr lang="en-US" dirty="0"/>
              <a:t>What is </a:t>
            </a:r>
            <a:r>
              <a:rPr lang="en-US" dirty="0" err="1"/>
              <a:t>jupyter</a:t>
            </a:r>
            <a:r>
              <a:rPr lang="en-US" dirty="0"/>
              <a:t>!?</a:t>
            </a:r>
            <a:endParaRPr lang="en-IN" dirty="0"/>
          </a:p>
        </p:txBody>
      </p:sp>
      <p:sp>
        <p:nvSpPr>
          <p:cNvPr id="3" name="Content Placeholder 2">
            <a:extLst>
              <a:ext uri="{FF2B5EF4-FFF2-40B4-BE49-F238E27FC236}">
                <a16:creationId xmlns:a16="http://schemas.microsoft.com/office/drawing/2014/main" id="{482E26BE-0315-4CAA-A44F-854FC47B7E8C}"/>
              </a:ext>
            </a:extLst>
          </p:cNvPr>
          <p:cNvSpPr>
            <a:spLocks noGrp="1"/>
          </p:cNvSpPr>
          <p:nvPr>
            <p:ph idx="1"/>
          </p:nvPr>
        </p:nvSpPr>
        <p:spPr/>
        <p:txBody>
          <a:bodyPr/>
          <a:lstStyle/>
          <a:p>
            <a:r>
              <a:rPr lang="en-US" dirty="0"/>
              <a:t>Open source web application </a:t>
            </a:r>
          </a:p>
          <a:p>
            <a:r>
              <a:rPr lang="en-US" dirty="0"/>
              <a:t>Supports over 40 programming languages </a:t>
            </a:r>
          </a:p>
          <a:p>
            <a:r>
              <a:rPr lang="en-US" dirty="0"/>
              <a:t>Best of data analysis</a:t>
            </a:r>
          </a:p>
          <a:p>
            <a:r>
              <a:rPr lang="en-US" dirty="0"/>
              <a:t>Interactive outputs </a:t>
            </a:r>
            <a:endParaRPr lang="en-IN" dirty="0"/>
          </a:p>
        </p:txBody>
      </p:sp>
    </p:spTree>
    <p:extLst>
      <p:ext uri="{BB962C8B-B14F-4D97-AF65-F5344CB8AC3E}">
        <p14:creationId xmlns:p14="http://schemas.microsoft.com/office/powerpoint/2010/main" val="3774372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8BCF-0D00-4059-BAB0-F8878A0FF140}"/>
              </a:ext>
            </a:extLst>
          </p:cNvPr>
          <p:cNvSpPr>
            <a:spLocks noGrp="1"/>
          </p:cNvSpPr>
          <p:nvPr>
            <p:ph type="title"/>
          </p:nvPr>
        </p:nvSpPr>
        <p:spPr/>
        <p:txBody>
          <a:bodyPr/>
          <a:lstStyle/>
          <a:p>
            <a:r>
              <a:rPr lang="en-US" dirty="0"/>
              <a:t>Series and </a:t>
            </a:r>
            <a:r>
              <a:rPr lang="en-US" dirty="0" err="1"/>
              <a:t>dataframe</a:t>
            </a:r>
            <a:endParaRPr lang="en-IN" dirty="0"/>
          </a:p>
        </p:txBody>
      </p:sp>
      <p:sp>
        <p:nvSpPr>
          <p:cNvPr id="3" name="Content Placeholder 2">
            <a:extLst>
              <a:ext uri="{FF2B5EF4-FFF2-40B4-BE49-F238E27FC236}">
                <a16:creationId xmlns:a16="http://schemas.microsoft.com/office/drawing/2014/main" id="{1973693C-ECB9-4ED4-AC5E-CE9A37CF424A}"/>
              </a:ext>
            </a:extLst>
          </p:cNvPr>
          <p:cNvSpPr>
            <a:spLocks noGrp="1"/>
          </p:cNvSpPr>
          <p:nvPr>
            <p:ph idx="1"/>
          </p:nvPr>
        </p:nvSpPr>
        <p:spPr/>
        <p:txBody>
          <a:bodyPr/>
          <a:lstStyle/>
          <a:p>
            <a:r>
              <a:rPr lang="en-US" dirty="0"/>
              <a:t>Ser = </a:t>
            </a:r>
            <a:r>
              <a:rPr lang="en-US" dirty="0" err="1"/>
              <a:t>pd.Series</a:t>
            </a:r>
            <a:r>
              <a:rPr lang="en-US" dirty="0"/>
              <a:t>(</a:t>
            </a:r>
            <a:r>
              <a:rPr lang="en-US" dirty="0" err="1"/>
              <a:t>np.random.rand</a:t>
            </a:r>
            <a:r>
              <a:rPr lang="en-US" dirty="0"/>
              <a:t>(34))</a:t>
            </a:r>
          </a:p>
          <a:p>
            <a:r>
              <a:rPr lang="en-IN" dirty="0"/>
              <a:t> type(ser)</a:t>
            </a:r>
          </a:p>
          <a:p>
            <a:r>
              <a:rPr lang="en-IN" dirty="0" err="1"/>
              <a:t>Newdf</a:t>
            </a:r>
            <a:r>
              <a:rPr lang="en-IN" dirty="0"/>
              <a:t> = </a:t>
            </a:r>
            <a:r>
              <a:rPr lang="en-IN" dirty="0" err="1"/>
              <a:t>pd.DataFrame</a:t>
            </a:r>
            <a:r>
              <a:rPr lang="en-IN" dirty="0"/>
              <a:t>(</a:t>
            </a:r>
            <a:r>
              <a:rPr lang="en-IN" dirty="0" err="1"/>
              <a:t>np.random.rand</a:t>
            </a:r>
            <a:r>
              <a:rPr lang="en-IN" dirty="0"/>
              <a:t>(334,5),</a:t>
            </a:r>
            <a:r>
              <a:rPr lang="en-IN" dirty="0" err="1"/>
              <a:t>index.arrange</a:t>
            </a:r>
            <a:r>
              <a:rPr lang="en-IN" dirty="0"/>
              <a:t>(334)</a:t>
            </a:r>
          </a:p>
          <a:p>
            <a:r>
              <a:rPr lang="en-IN" dirty="0"/>
              <a:t>Type(</a:t>
            </a:r>
            <a:r>
              <a:rPr lang="en-IN" dirty="0" err="1"/>
              <a:t>newdf</a:t>
            </a:r>
            <a:r>
              <a:rPr lang="en-IN" dirty="0"/>
              <a:t>)</a:t>
            </a:r>
          </a:p>
          <a:p>
            <a:r>
              <a:rPr lang="en-IN" dirty="0" err="1"/>
              <a:t>Newdf.describe</a:t>
            </a:r>
            <a:r>
              <a:rPr lang="en-IN" dirty="0"/>
              <a:t>()</a:t>
            </a:r>
          </a:p>
          <a:p>
            <a:r>
              <a:rPr lang="en-IN" dirty="0" err="1"/>
              <a:t>Newdf.dtype</a:t>
            </a:r>
            <a:r>
              <a:rPr lang="en-IN" dirty="0"/>
              <a:t>()</a:t>
            </a:r>
          </a:p>
          <a:p>
            <a:endParaRPr lang="en-IN" dirty="0"/>
          </a:p>
        </p:txBody>
      </p:sp>
    </p:spTree>
    <p:extLst>
      <p:ext uri="{BB962C8B-B14F-4D97-AF65-F5344CB8AC3E}">
        <p14:creationId xmlns:p14="http://schemas.microsoft.com/office/powerpoint/2010/main" val="3499870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77F7-4C01-41A5-BC21-19C2DE54DC38}"/>
              </a:ext>
            </a:extLst>
          </p:cNvPr>
          <p:cNvSpPr>
            <a:spLocks noGrp="1"/>
          </p:cNvSpPr>
          <p:nvPr>
            <p:ph type="title"/>
          </p:nvPr>
        </p:nvSpPr>
        <p:spPr/>
        <p:txBody>
          <a:bodyPr/>
          <a:lstStyle/>
          <a:p>
            <a:r>
              <a:rPr lang="en-US" dirty="0"/>
              <a:t>We can access any element in the </a:t>
            </a:r>
            <a:r>
              <a:rPr lang="en-US" dirty="0" err="1"/>
              <a:t>dataframe</a:t>
            </a:r>
            <a:r>
              <a:rPr lang="en-US" dirty="0"/>
              <a:t> with its index</a:t>
            </a:r>
            <a:endParaRPr lang="en-IN" dirty="0"/>
          </a:p>
        </p:txBody>
      </p:sp>
      <p:sp>
        <p:nvSpPr>
          <p:cNvPr id="3" name="Content Placeholder 2">
            <a:extLst>
              <a:ext uri="{FF2B5EF4-FFF2-40B4-BE49-F238E27FC236}">
                <a16:creationId xmlns:a16="http://schemas.microsoft.com/office/drawing/2014/main" id="{E299F06A-4740-4DB5-B73B-8C4F6E2A32E1}"/>
              </a:ext>
            </a:extLst>
          </p:cNvPr>
          <p:cNvSpPr>
            <a:spLocks noGrp="1"/>
          </p:cNvSpPr>
          <p:nvPr>
            <p:ph idx="1"/>
          </p:nvPr>
        </p:nvSpPr>
        <p:spPr/>
        <p:txBody>
          <a:bodyPr/>
          <a:lstStyle/>
          <a:p>
            <a:r>
              <a:rPr lang="en-US" dirty="0" err="1"/>
              <a:t>Newdf</a:t>
            </a:r>
            <a:r>
              <a:rPr lang="en-US" dirty="0"/>
              <a:t>[row][column]= new value # string</a:t>
            </a:r>
          </a:p>
          <a:p>
            <a:r>
              <a:rPr lang="en-US" dirty="0" err="1"/>
              <a:t>Newdf.type</a:t>
            </a:r>
            <a:r>
              <a:rPr lang="en-US" dirty="0"/>
              <a:t> # datatype object</a:t>
            </a:r>
          </a:p>
          <a:p>
            <a:endParaRPr lang="en-US" dirty="0"/>
          </a:p>
          <a:p>
            <a:endParaRPr lang="en-US" dirty="0"/>
          </a:p>
          <a:p>
            <a:r>
              <a:rPr lang="en-US" dirty="0" err="1"/>
              <a:t>Newdf.index</a:t>
            </a:r>
            <a:endParaRPr lang="en-US" dirty="0"/>
          </a:p>
          <a:p>
            <a:r>
              <a:rPr lang="en-US" dirty="0" err="1"/>
              <a:t>Newdf.colums</a:t>
            </a:r>
            <a:endParaRPr lang="en-US" dirty="0"/>
          </a:p>
          <a:p>
            <a:r>
              <a:rPr lang="en-US" dirty="0" err="1"/>
              <a:t>Newdf.to_numpy</a:t>
            </a:r>
            <a:r>
              <a:rPr lang="en-US" dirty="0"/>
              <a:t>()</a:t>
            </a:r>
            <a:endParaRPr lang="en-IN" dirty="0"/>
          </a:p>
        </p:txBody>
      </p:sp>
    </p:spTree>
    <p:extLst>
      <p:ext uri="{BB962C8B-B14F-4D97-AF65-F5344CB8AC3E}">
        <p14:creationId xmlns:p14="http://schemas.microsoft.com/office/powerpoint/2010/main" val="898118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EF4C4-23A7-447D-A646-8954AD4F1D12}"/>
              </a:ext>
            </a:extLst>
          </p:cNvPr>
          <p:cNvSpPr>
            <a:spLocks noGrp="1"/>
          </p:cNvSpPr>
          <p:nvPr>
            <p:ph type="title"/>
          </p:nvPr>
        </p:nvSpPr>
        <p:spPr/>
        <p:txBody>
          <a:bodyPr/>
          <a:lstStyle/>
          <a:p>
            <a:r>
              <a:rPr lang="en-US" dirty="0"/>
              <a:t>Operations </a:t>
            </a:r>
            <a:endParaRPr lang="en-IN" dirty="0"/>
          </a:p>
        </p:txBody>
      </p:sp>
      <p:sp>
        <p:nvSpPr>
          <p:cNvPr id="3" name="Content Placeholder 2">
            <a:extLst>
              <a:ext uri="{FF2B5EF4-FFF2-40B4-BE49-F238E27FC236}">
                <a16:creationId xmlns:a16="http://schemas.microsoft.com/office/drawing/2014/main" id="{6D3D6641-79A9-466D-B493-FFA9499283F8}"/>
              </a:ext>
            </a:extLst>
          </p:cNvPr>
          <p:cNvSpPr>
            <a:spLocks noGrp="1"/>
          </p:cNvSpPr>
          <p:nvPr>
            <p:ph idx="1"/>
          </p:nvPr>
        </p:nvSpPr>
        <p:spPr/>
        <p:txBody>
          <a:bodyPr/>
          <a:lstStyle/>
          <a:p>
            <a:r>
              <a:rPr lang="en-US" dirty="0" err="1"/>
              <a:t>Newdf.T</a:t>
            </a:r>
            <a:r>
              <a:rPr lang="en-US" dirty="0"/>
              <a:t> – Transpose(matrix – row column exchange)</a:t>
            </a:r>
          </a:p>
          <a:p>
            <a:r>
              <a:rPr lang="en-US" dirty="0" err="1"/>
              <a:t>Newdf.sort_index</a:t>
            </a:r>
            <a:r>
              <a:rPr lang="en-US" dirty="0"/>
              <a:t>(axis=1,ascending=False)</a:t>
            </a:r>
          </a:p>
          <a:p>
            <a:pPr marL="0" indent="0">
              <a:buNone/>
            </a:pPr>
            <a:r>
              <a:rPr lang="en-IN" dirty="0"/>
              <a:t>      axis 0 means rows</a:t>
            </a:r>
          </a:p>
          <a:p>
            <a:pPr marL="0" indent="0">
              <a:buNone/>
            </a:pPr>
            <a:r>
              <a:rPr lang="en-IN" dirty="0"/>
              <a:t>      axis 1 means column </a:t>
            </a:r>
          </a:p>
          <a:p>
            <a:r>
              <a:rPr lang="en-IN" dirty="0"/>
              <a:t> newdf2=</a:t>
            </a:r>
            <a:r>
              <a:rPr lang="en-IN" dirty="0" err="1"/>
              <a:t>newdf</a:t>
            </a:r>
            <a:r>
              <a:rPr lang="en-IN" dirty="0"/>
              <a:t> # pointer to </a:t>
            </a:r>
            <a:r>
              <a:rPr lang="en-IN" dirty="0" err="1"/>
              <a:t>newdf</a:t>
            </a:r>
            <a:r>
              <a:rPr lang="en-IN" dirty="0"/>
              <a:t> view like </a:t>
            </a:r>
            <a:r>
              <a:rPr lang="en-IN" dirty="0" err="1"/>
              <a:t>db</a:t>
            </a:r>
            <a:endParaRPr lang="en-IN" dirty="0"/>
          </a:p>
          <a:p>
            <a:r>
              <a:rPr lang="en-IN" dirty="0"/>
              <a:t>Newdf2[0][0] = 87987</a:t>
            </a:r>
          </a:p>
          <a:p>
            <a:r>
              <a:rPr lang="en-IN" dirty="0"/>
              <a:t>Newdf2 = </a:t>
            </a:r>
            <a:r>
              <a:rPr lang="en-IN" dirty="0" err="1"/>
              <a:t>newdf.copy</a:t>
            </a:r>
            <a:r>
              <a:rPr lang="en-IN" dirty="0"/>
              <a:t>() #makes a copy of </a:t>
            </a:r>
            <a:r>
              <a:rPr lang="en-IN" dirty="0" err="1"/>
              <a:t>newdf</a:t>
            </a:r>
            <a:r>
              <a:rPr lang="en-IN" dirty="0"/>
              <a:t> not pointer view</a:t>
            </a:r>
          </a:p>
          <a:p>
            <a:endParaRPr lang="en-US" dirty="0"/>
          </a:p>
        </p:txBody>
      </p:sp>
    </p:spTree>
    <p:extLst>
      <p:ext uri="{BB962C8B-B14F-4D97-AF65-F5344CB8AC3E}">
        <p14:creationId xmlns:p14="http://schemas.microsoft.com/office/powerpoint/2010/main" val="691694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E5E8-18EB-431C-A446-C1F34E97F313}"/>
              </a:ext>
            </a:extLst>
          </p:cNvPr>
          <p:cNvSpPr>
            <a:spLocks noGrp="1"/>
          </p:cNvSpPr>
          <p:nvPr>
            <p:ph type="title"/>
          </p:nvPr>
        </p:nvSpPr>
        <p:spPr/>
        <p:txBody>
          <a:bodyPr/>
          <a:lstStyle/>
          <a:p>
            <a:r>
              <a:rPr lang="en-US" dirty="0"/>
              <a:t>Error : </a:t>
            </a:r>
            <a:r>
              <a:rPr lang="en-US" dirty="0" err="1"/>
              <a:t>settingwithcopwarning</a:t>
            </a:r>
            <a:endParaRPr lang="en-IN" dirty="0"/>
          </a:p>
        </p:txBody>
      </p:sp>
      <p:sp>
        <p:nvSpPr>
          <p:cNvPr id="3" name="Content Placeholder 2">
            <a:extLst>
              <a:ext uri="{FF2B5EF4-FFF2-40B4-BE49-F238E27FC236}">
                <a16:creationId xmlns:a16="http://schemas.microsoft.com/office/drawing/2014/main" id="{CCF05912-C60B-4ADC-A08B-5A5DED344B02}"/>
              </a:ext>
            </a:extLst>
          </p:cNvPr>
          <p:cNvSpPr>
            <a:spLocks noGrp="1"/>
          </p:cNvSpPr>
          <p:nvPr>
            <p:ph idx="1"/>
          </p:nvPr>
        </p:nvSpPr>
        <p:spPr/>
        <p:txBody>
          <a:bodyPr>
            <a:normAutofit lnSpcReduction="10000"/>
          </a:bodyPr>
          <a:lstStyle/>
          <a:p>
            <a:r>
              <a:rPr lang="en-US" b="1" i="0" dirty="0">
                <a:solidFill>
                  <a:srgbClr val="292929"/>
                </a:solidFill>
                <a:effectLst/>
                <a:latin typeface="charter"/>
              </a:rPr>
              <a:t>Views</a:t>
            </a:r>
            <a:r>
              <a:rPr lang="en-US" b="0" i="0" dirty="0">
                <a:solidFill>
                  <a:srgbClr val="292929"/>
                </a:solidFill>
                <a:effectLst/>
                <a:latin typeface="charter"/>
              </a:rPr>
              <a:t> share the underlying data with the original </a:t>
            </a:r>
            <a:r>
              <a:rPr lang="en-US" b="0" i="0" dirty="0" err="1">
                <a:solidFill>
                  <a:srgbClr val="292929"/>
                </a:solidFill>
                <a:effectLst/>
                <a:latin typeface="charter"/>
              </a:rPr>
              <a:t>DataFrame</a:t>
            </a:r>
            <a:r>
              <a:rPr lang="en-US" b="0" i="0" dirty="0">
                <a:solidFill>
                  <a:srgbClr val="292929"/>
                </a:solidFill>
                <a:effectLst/>
                <a:latin typeface="charter"/>
              </a:rPr>
              <a:t> and thus when you modify a view you may also modify the original object. </a:t>
            </a:r>
          </a:p>
          <a:p>
            <a:r>
              <a:rPr lang="en-US" b="1" i="0" dirty="0">
                <a:solidFill>
                  <a:srgbClr val="292929"/>
                </a:solidFill>
                <a:effectLst/>
                <a:latin typeface="charter"/>
              </a:rPr>
              <a:t>Copies</a:t>
            </a:r>
            <a:r>
              <a:rPr lang="en-US" b="0" i="0" dirty="0">
                <a:solidFill>
                  <a:srgbClr val="292929"/>
                </a:solidFill>
                <a:effectLst/>
                <a:latin typeface="charter"/>
              </a:rPr>
              <a:t> are independent (subsets of) replicas of the original </a:t>
            </a:r>
            <a:r>
              <a:rPr lang="en-US" b="0" i="0" dirty="0" err="1">
                <a:solidFill>
                  <a:srgbClr val="292929"/>
                </a:solidFill>
                <a:effectLst/>
                <a:latin typeface="charter"/>
              </a:rPr>
              <a:t>DataFrames</a:t>
            </a:r>
            <a:r>
              <a:rPr lang="en-US" b="0" i="0" dirty="0">
                <a:solidFill>
                  <a:srgbClr val="292929"/>
                </a:solidFill>
                <a:effectLst/>
                <a:latin typeface="charter"/>
              </a:rPr>
              <a:t> and therefore, any changes made on a copy it has no effect on the original object.</a:t>
            </a:r>
          </a:p>
          <a:p>
            <a:r>
              <a:rPr lang="en-US" b="1" i="0" dirty="0">
                <a:solidFill>
                  <a:srgbClr val="292929"/>
                </a:solidFill>
                <a:effectLst/>
                <a:latin typeface="charter"/>
              </a:rPr>
              <a:t>The message simply warns the users that they are operating on a copy and not the original object itself.</a:t>
            </a:r>
          </a:p>
          <a:p>
            <a:r>
              <a:rPr lang="en-US" b="1" dirty="0">
                <a:solidFill>
                  <a:srgbClr val="292929"/>
                </a:solidFill>
                <a:latin typeface="charter"/>
              </a:rPr>
              <a:t>When we do chained assignment(</a:t>
            </a:r>
            <a:r>
              <a:rPr lang="en-US" b="0" i="0" dirty="0">
                <a:solidFill>
                  <a:srgbClr val="292929"/>
                </a:solidFill>
                <a:effectLst/>
                <a:latin typeface="charter"/>
              </a:rPr>
              <a:t>the combination of chained and assignment operations</a:t>
            </a:r>
            <a:r>
              <a:rPr lang="en-US" b="1" dirty="0">
                <a:solidFill>
                  <a:srgbClr val="292929"/>
                </a:solidFill>
                <a:latin typeface="charter"/>
              </a:rPr>
              <a:t>)sometimes there is no guarantee where there will be view return n where copy return because pandas decides it according to its internal memory management ….</a:t>
            </a:r>
            <a:endParaRPr lang="en-IN" dirty="0"/>
          </a:p>
        </p:txBody>
      </p:sp>
    </p:spTree>
    <p:extLst>
      <p:ext uri="{BB962C8B-B14F-4D97-AF65-F5344CB8AC3E}">
        <p14:creationId xmlns:p14="http://schemas.microsoft.com/office/powerpoint/2010/main" val="423363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EB1E-3D76-40DC-9EBD-25017984C528}"/>
              </a:ext>
            </a:extLst>
          </p:cNvPr>
          <p:cNvSpPr>
            <a:spLocks noGrp="1"/>
          </p:cNvSpPr>
          <p:nvPr>
            <p:ph type="title"/>
          </p:nvPr>
        </p:nvSpPr>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957206E9-6FDB-46AA-9299-596650263ADE}"/>
              </a:ext>
            </a:extLst>
          </p:cNvPr>
          <p:cNvSpPr>
            <a:spLocks noGrp="1"/>
          </p:cNvSpPr>
          <p:nvPr>
            <p:ph idx="1"/>
          </p:nvPr>
        </p:nvSpPr>
        <p:spPr/>
        <p:txBody>
          <a:bodyPr/>
          <a:lstStyle/>
          <a:p>
            <a:r>
              <a:rPr lang="en-US" dirty="0" err="1"/>
              <a:t>Newdf.loc</a:t>
            </a:r>
            <a:r>
              <a:rPr lang="en-US" dirty="0"/>
              <a:t>[</a:t>
            </a:r>
            <a:r>
              <a:rPr lang="en-US" dirty="0" err="1"/>
              <a:t>row,column</a:t>
            </a:r>
            <a:r>
              <a:rPr lang="en-US" dirty="0"/>
              <a:t>]=value</a:t>
            </a:r>
          </a:p>
          <a:p>
            <a:r>
              <a:rPr lang="en-US" dirty="0" err="1"/>
              <a:t>Newdf.drop</a:t>
            </a:r>
            <a:r>
              <a:rPr lang="en-US" dirty="0"/>
              <a:t>(row) # for </a:t>
            </a:r>
            <a:r>
              <a:rPr lang="en-US" dirty="0" err="1"/>
              <a:t>coloumn</a:t>
            </a:r>
            <a:r>
              <a:rPr lang="en-US" dirty="0"/>
              <a:t> give axis =1</a:t>
            </a:r>
          </a:p>
          <a:p>
            <a:r>
              <a:rPr lang="en-US" dirty="0" err="1"/>
              <a:t>Newdf</a:t>
            </a:r>
            <a:r>
              <a:rPr lang="en-US" dirty="0"/>
              <a:t>()</a:t>
            </a:r>
          </a:p>
          <a:p>
            <a:endParaRPr lang="en-US" dirty="0"/>
          </a:p>
          <a:p>
            <a:r>
              <a:rPr lang="en-US" dirty="0"/>
              <a:t>This only changes the copy not the original </a:t>
            </a:r>
            <a:r>
              <a:rPr lang="en-US" dirty="0" err="1"/>
              <a:t>dataframe</a:t>
            </a:r>
            <a:endParaRPr lang="en-US" dirty="0"/>
          </a:p>
          <a:p>
            <a:r>
              <a:rPr lang="en-US" dirty="0"/>
              <a:t>To change original </a:t>
            </a:r>
            <a:r>
              <a:rPr lang="en-US" dirty="0" err="1"/>
              <a:t>dataframe</a:t>
            </a:r>
            <a:r>
              <a:rPr lang="en-US" dirty="0"/>
              <a:t> : </a:t>
            </a:r>
            <a:r>
              <a:rPr lang="en-US" dirty="0" err="1"/>
              <a:t>newdf</a:t>
            </a:r>
            <a:r>
              <a:rPr lang="en-US" dirty="0"/>
              <a:t>=</a:t>
            </a:r>
            <a:r>
              <a:rPr lang="en-US" dirty="0" err="1"/>
              <a:t>newdf.drop</a:t>
            </a:r>
            <a:r>
              <a:rPr lang="en-US" dirty="0"/>
              <a:t>() OR</a:t>
            </a:r>
          </a:p>
          <a:p>
            <a:pPr marL="0" indent="0">
              <a:buNone/>
            </a:pPr>
            <a:r>
              <a:rPr lang="en-IN" dirty="0"/>
              <a:t>    </a:t>
            </a:r>
            <a:r>
              <a:rPr lang="en-IN" dirty="0" err="1"/>
              <a:t>newdf.drop</a:t>
            </a:r>
            <a:r>
              <a:rPr lang="en-IN" dirty="0"/>
              <a:t>([column],axis=1,inplace=True)</a:t>
            </a:r>
            <a:endParaRPr lang="en-US" dirty="0"/>
          </a:p>
        </p:txBody>
      </p:sp>
    </p:spTree>
    <p:extLst>
      <p:ext uri="{BB962C8B-B14F-4D97-AF65-F5344CB8AC3E}">
        <p14:creationId xmlns:p14="http://schemas.microsoft.com/office/powerpoint/2010/main" val="1054320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54C6-8E10-4B81-96B2-719A7F90C298}"/>
              </a:ext>
            </a:extLst>
          </p:cNvPr>
          <p:cNvSpPr>
            <a:spLocks noGrp="1"/>
          </p:cNvSpPr>
          <p:nvPr>
            <p:ph type="title"/>
          </p:nvPr>
        </p:nvSpPr>
        <p:spPr/>
        <p:txBody>
          <a:bodyPr/>
          <a:lstStyle/>
          <a:p>
            <a:r>
              <a:rPr lang="en-US" dirty="0"/>
              <a:t>To set values always use loc or </a:t>
            </a:r>
            <a:r>
              <a:rPr lang="en-US" dirty="0" err="1"/>
              <a:t>iloc</a:t>
            </a:r>
            <a:endParaRPr lang="en-IN" dirty="0"/>
          </a:p>
        </p:txBody>
      </p:sp>
      <p:sp>
        <p:nvSpPr>
          <p:cNvPr id="3" name="Content Placeholder 2">
            <a:extLst>
              <a:ext uri="{FF2B5EF4-FFF2-40B4-BE49-F238E27FC236}">
                <a16:creationId xmlns:a16="http://schemas.microsoft.com/office/drawing/2014/main" id="{01C4CF0C-439A-483D-A6D2-81DB6DF15D87}"/>
              </a:ext>
            </a:extLst>
          </p:cNvPr>
          <p:cNvSpPr>
            <a:spLocks noGrp="1"/>
          </p:cNvSpPr>
          <p:nvPr>
            <p:ph idx="1"/>
          </p:nvPr>
        </p:nvSpPr>
        <p:spPr/>
        <p:txBody>
          <a:bodyPr/>
          <a:lstStyle/>
          <a:p>
            <a:r>
              <a:rPr lang="en-US" dirty="0" err="1"/>
              <a:t>Newdf.loc</a:t>
            </a:r>
            <a:r>
              <a:rPr lang="en-US" dirty="0"/>
              <a:t>[[rows],[columns]]</a:t>
            </a:r>
          </a:p>
          <a:p>
            <a:r>
              <a:rPr lang="en-US" dirty="0" err="1"/>
              <a:t>Newdf.loc</a:t>
            </a:r>
            <a:r>
              <a:rPr lang="en-US" dirty="0"/>
              <a:t>[(</a:t>
            </a:r>
            <a:r>
              <a:rPr lang="en-US" dirty="0" err="1"/>
              <a:t>newdf</a:t>
            </a:r>
            <a:r>
              <a:rPr lang="en-US" dirty="0"/>
              <a:t>[column]&lt;condition&gt; )&amp; (</a:t>
            </a:r>
            <a:r>
              <a:rPr lang="en-US" dirty="0" err="1"/>
              <a:t>newdf</a:t>
            </a:r>
            <a:r>
              <a:rPr lang="en-US" dirty="0"/>
              <a:t>[column]&lt;condition&gt; #similar to </a:t>
            </a:r>
            <a:r>
              <a:rPr lang="en-US" dirty="0" err="1"/>
              <a:t>db</a:t>
            </a:r>
            <a:r>
              <a:rPr lang="en-US" dirty="0"/>
              <a:t> query</a:t>
            </a:r>
          </a:p>
          <a:p>
            <a:r>
              <a:rPr lang="en-US" dirty="0" err="1"/>
              <a:t>Newdf.iloc</a:t>
            </a:r>
            <a:r>
              <a:rPr lang="en-US" dirty="0"/>
              <a:t>[0,4]</a:t>
            </a:r>
          </a:p>
          <a:p>
            <a:r>
              <a:rPr lang="en-US" dirty="0" err="1"/>
              <a:t>newdf.reset_index</a:t>
            </a:r>
            <a:endParaRPr lang="en-US" dirty="0"/>
          </a:p>
          <a:p>
            <a:endParaRPr lang="en-IN" dirty="0"/>
          </a:p>
          <a:p>
            <a:endParaRPr lang="en-IN" dirty="0"/>
          </a:p>
          <a:p>
            <a:r>
              <a:rPr lang="en-IN" dirty="0"/>
              <a:t>Rest documentation : https://pandas.pydata.org/docs/</a:t>
            </a:r>
          </a:p>
        </p:txBody>
      </p:sp>
    </p:spTree>
    <p:extLst>
      <p:ext uri="{BB962C8B-B14F-4D97-AF65-F5344CB8AC3E}">
        <p14:creationId xmlns:p14="http://schemas.microsoft.com/office/powerpoint/2010/main" val="329819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CB20D9A-C1B3-4E89-B832-8E5DCD97F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BB5EB73E-EBDE-45EA-BF02-72B8F8F46A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0" name="Freeform 5">
              <a:extLst>
                <a:ext uri="{FF2B5EF4-FFF2-40B4-BE49-F238E27FC236}">
                  <a16:creationId xmlns:a16="http://schemas.microsoft.com/office/drawing/2014/main" id="{E64A793D-7249-4CB5-AD0F-876C4C84E6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6">
              <a:extLst>
                <a:ext uri="{FF2B5EF4-FFF2-40B4-BE49-F238E27FC236}">
                  <a16:creationId xmlns:a16="http://schemas.microsoft.com/office/drawing/2014/main" id="{3ACAC1A4-DD3E-4A3B-B378-F3015033D7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
              <a:extLst>
                <a:ext uri="{FF2B5EF4-FFF2-40B4-BE49-F238E27FC236}">
                  <a16:creationId xmlns:a16="http://schemas.microsoft.com/office/drawing/2014/main" id="{A59479C1-D1AF-4013-BF6F-DE26C9258E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8">
              <a:extLst>
                <a:ext uri="{FF2B5EF4-FFF2-40B4-BE49-F238E27FC236}">
                  <a16:creationId xmlns:a16="http://schemas.microsoft.com/office/drawing/2014/main" id="{BD237676-F1B1-417A-9A1B-2A3FE6D92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08C73C19-EF36-4934-8DA5-5B16806BD3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0FBA0CB7-70C6-4152-92AB-8D402CD7B8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9CD4EC36-D914-43FE-8694-4786BB7FC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93ECD4C7-449F-4FF5-A0FD-2E0D218992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147E398C-2919-4957-8C28-9A61023D99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06F7DECF-952F-4F32-AEF3-526D4AA34F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4B499AD4-C290-43FF-A526-CD63C728F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63CBA4C1-DE20-4404-A4AA-87DEDB7CC1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0CEBDE26-EB1A-4FA7-9E77-4C5A126C4C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A668CFAE-0D77-4FD1-91A9-83657A93D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E4216F2B-14AF-4D35-8AE0-DADB28A9C7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EAD1617F-F3A6-49DF-9E1C-48832732E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9A6ACE0E-C722-4218-BB25-A2D4205E6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7860F307-09EA-458C-93F9-3FAA694582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DA58AD25-4D0D-4938-A2E0-B98160340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AFAAB0C7-F8E0-4445-8E79-22C19D27B99C}"/>
              </a:ext>
            </a:extLst>
          </p:cNvPr>
          <p:cNvPicPr>
            <a:picLocks noChangeAspect="1"/>
          </p:cNvPicPr>
          <p:nvPr/>
        </p:nvPicPr>
        <p:blipFill rotWithShape="1">
          <a:blip r:embed="rId2"/>
          <a:srcRect l="1" t="3286" r="1" b="12315"/>
          <a:stretch/>
        </p:blipFill>
        <p:spPr>
          <a:xfrm>
            <a:off x="15016" y="338780"/>
            <a:ext cx="6096591" cy="6165792"/>
          </a:xfrm>
          <a:prstGeom prst="rect">
            <a:avLst/>
          </a:prstGeom>
          <a:ln w="9525">
            <a:noFill/>
          </a:ln>
        </p:spPr>
      </p:pic>
      <p:grpSp>
        <p:nvGrpSpPr>
          <p:cNvPr id="100" name="Group 99">
            <a:extLst>
              <a:ext uri="{FF2B5EF4-FFF2-40B4-BE49-F238E27FC236}">
                <a16:creationId xmlns:a16="http://schemas.microsoft.com/office/drawing/2014/main" id="{FFCAAA02-349E-47B0-ADD0-A1E963E4D1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2791" y="1186483"/>
            <a:ext cx="4473771" cy="4477933"/>
            <a:chOff x="807084" y="1186483"/>
            <a:chExt cx="4473771" cy="4477933"/>
          </a:xfrm>
        </p:grpSpPr>
        <p:sp>
          <p:nvSpPr>
            <p:cNvPr id="101" name="Rectangle 100">
              <a:extLst>
                <a:ext uri="{FF2B5EF4-FFF2-40B4-BE49-F238E27FC236}">
                  <a16:creationId xmlns:a16="http://schemas.microsoft.com/office/drawing/2014/main" id="{248640F6-61D3-4DFB-BDDD-40BD6A2FB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607" y="1186483"/>
              <a:ext cx="4472724"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39">
              <a:extLst>
                <a:ext uri="{FF2B5EF4-FFF2-40B4-BE49-F238E27FC236}">
                  <a16:creationId xmlns:a16="http://schemas.microsoft.com/office/drawing/2014/main" id="{2EFFC065-778F-4FEE-B2B5-9FCFCADEBA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840353"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0E387267-6B9D-4028-8C08-25B95DAC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4473771"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F726751-9F7D-4102-BCF1-232D3022F97A}"/>
              </a:ext>
            </a:extLst>
          </p:cNvPr>
          <p:cNvSpPr>
            <a:spLocks noGrp="1"/>
          </p:cNvSpPr>
          <p:nvPr>
            <p:ph type="ctrTitle"/>
          </p:nvPr>
        </p:nvSpPr>
        <p:spPr>
          <a:xfrm>
            <a:off x="7001122" y="2074730"/>
            <a:ext cx="4299456" cy="2053921"/>
          </a:xfrm>
        </p:spPr>
        <p:txBody>
          <a:bodyPr>
            <a:normAutofit/>
          </a:bodyPr>
          <a:lstStyle/>
          <a:p>
            <a:r>
              <a:rPr lang="en-IN" sz="5400">
                <a:solidFill>
                  <a:srgbClr val="FFFFFF"/>
                </a:solidFill>
              </a:rPr>
              <a:t>Introduction</a:t>
            </a:r>
            <a:br>
              <a:rPr lang="en-IN" sz="5400">
                <a:solidFill>
                  <a:srgbClr val="FFFFFF"/>
                </a:solidFill>
              </a:rPr>
            </a:br>
            <a:endParaRPr lang="en-IN" sz="5400">
              <a:solidFill>
                <a:srgbClr val="FFFFFF"/>
              </a:solidFill>
            </a:endParaRPr>
          </a:p>
        </p:txBody>
      </p:sp>
      <p:sp>
        <p:nvSpPr>
          <p:cNvPr id="3" name="Subtitle 2">
            <a:extLst>
              <a:ext uri="{FF2B5EF4-FFF2-40B4-BE49-F238E27FC236}">
                <a16:creationId xmlns:a16="http://schemas.microsoft.com/office/drawing/2014/main" id="{4245C284-29FA-4AC7-B180-DF56E72B525A}"/>
              </a:ext>
            </a:extLst>
          </p:cNvPr>
          <p:cNvSpPr>
            <a:spLocks noGrp="1"/>
          </p:cNvSpPr>
          <p:nvPr>
            <p:ph type="subTitle" idx="1"/>
          </p:nvPr>
        </p:nvSpPr>
        <p:spPr>
          <a:xfrm>
            <a:off x="7001123" y="4210684"/>
            <a:ext cx="4299455" cy="1019937"/>
          </a:xfrm>
        </p:spPr>
        <p:txBody>
          <a:bodyPr>
            <a:normAutofit/>
          </a:bodyPr>
          <a:lstStyle/>
          <a:p>
            <a:r>
              <a:rPr lang="en-IN">
                <a:solidFill>
                  <a:srgbClr val="FFFFFF"/>
                </a:solidFill>
              </a:rPr>
              <a:t>Machine learning </a:t>
            </a:r>
          </a:p>
        </p:txBody>
      </p:sp>
    </p:spTree>
    <p:extLst>
      <p:ext uri="{BB962C8B-B14F-4D97-AF65-F5344CB8AC3E}">
        <p14:creationId xmlns:p14="http://schemas.microsoft.com/office/powerpoint/2010/main" val="444513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71C28E3-3038-4AA6-AD53-CE78E353326D}"/>
              </a:ext>
            </a:extLst>
          </p:cNvPr>
          <p:cNvSpPr>
            <a:spLocks noGrp="1"/>
          </p:cNvSpPr>
          <p:nvPr>
            <p:ph type="title"/>
          </p:nvPr>
        </p:nvSpPr>
        <p:spPr>
          <a:xfrm>
            <a:off x="1295096" y="2660711"/>
            <a:ext cx="6457183" cy="2274388"/>
          </a:xfrm>
        </p:spPr>
        <p:txBody>
          <a:bodyPr vert="horz" lIns="91440" tIns="45720" rIns="91440" bIns="45720" rtlCol="0" anchor="t">
            <a:normAutofit/>
          </a:bodyPr>
          <a:lstStyle/>
          <a:p>
            <a:r>
              <a:rPr lang="en-US" sz="6700" kern="1200" dirty="0">
                <a:solidFill>
                  <a:schemeClr val="tx1"/>
                </a:solidFill>
                <a:latin typeface="+mj-lt"/>
                <a:ea typeface="+mj-ea"/>
                <a:cs typeface="+mj-cs"/>
              </a:rPr>
              <a:t>Origin of machine learning </a:t>
            </a:r>
          </a:p>
        </p:txBody>
      </p:sp>
      <p:grpSp>
        <p:nvGrpSpPr>
          <p:cNvPr id="11" name="Group 10">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2"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68142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928A-351D-40A4-BB1A-4415F7F25B21}"/>
              </a:ext>
            </a:extLst>
          </p:cNvPr>
          <p:cNvSpPr>
            <a:spLocks noGrp="1"/>
          </p:cNvSpPr>
          <p:nvPr>
            <p:ph type="title"/>
          </p:nvPr>
        </p:nvSpPr>
        <p:spPr/>
        <p:txBody>
          <a:bodyPr/>
          <a:lstStyle/>
          <a:p>
            <a:r>
              <a:rPr lang="en-US" dirty="0"/>
              <a:t>Data science</a:t>
            </a:r>
            <a:endParaRPr lang="en-IN" dirty="0"/>
          </a:p>
        </p:txBody>
      </p:sp>
      <p:pic>
        <p:nvPicPr>
          <p:cNvPr id="4" name="Content Placeholder 3">
            <a:extLst>
              <a:ext uri="{FF2B5EF4-FFF2-40B4-BE49-F238E27FC236}">
                <a16:creationId xmlns:a16="http://schemas.microsoft.com/office/drawing/2014/main" id="{0F3DCD62-A704-4F99-84B6-545F4C06B1B1}"/>
              </a:ext>
            </a:extLst>
          </p:cNvPr>
          <p:cNvPicPr>
            <a:picLocks noGrp="1" noChangeAspect="1"/>
          </p:cNvPicPr>
          <p:nvPr>
            <p:ph idx="1"/>
          </p:nvPr>
        </p:nvPicPr>
        <p:blipFill>
          <a:blip r:embed="rId2"/>
          <a:stretch>
            <a:fillRect/>
          </a:stretch>
        </p:blipFill>
        <p:spPr>
          <a:xfrm>
            <a:off x="3229556" y="1825625"/>
            <a:ext cx="5732887" cy="4351338"/>
          </a:xfrm>
          <a:prstGeom prst="rect">
            <a:avLst/>
          </a:prstGeom>
        </p:spPr>
      </p:pic>
    </p:spTree>
    <p:extLst>
      <p:ext uri="{BB962C8B-B14F-4D97-AF65-F5344CB8AC3E}">
        <p14:creationId xmlns:p14="http://schemas.microsoft.com/office/powerpoint/2010/main" val="3504456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129222-5063-4AF6-A8CD-EA2A5E69B71C}"/>
              </a:ext>
            </a:extLst>
          </p:cNvPr>
          <p:cNvPicPr>
            <a:picLocks noChangeAspect="1"/>
          </p:cNvPicPr>
          <p:nvPr/>
        </p:nvPicPr>
        <p:blipFill>
          <a:blip r:embed="rId2"/>
          <a:stretch>
            <a:fillRect/>
          </a:stretch>
        </p:blipFill>
        <p:spPr>
          <a:xfrm>
            <a:off x="7766330" y="642989"/>
            <a:ext cx="3774417" cy="5242246"/>
          </a:xfrm>
          <a:prstGeom prst="rect">
            <a:avLst/>
          </a:prstGeom>
        </p:spPr>
      </p:pic>
      <p:sp>
        <p:nvSpPr>
          <p:cNvPr id="11" name="Freeform 7">
            <a:extLst>
              <a:ext uri="{FF2B5EF4-FFF2-40B4-BE49-F238E27FC236}">
                <a16:creationId xmlns:a16="http://schemas.microsoft.com/office/drawing/2014/main" id="{94C3F6B3-69A5-4B7A-A963-2E8540177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F9FFB-8611-46FC-AEA1-94DA578085E1}"/>
              </a:ext>
            </a:extLst>
          </p:cNvPr>
          <p:cNvSpPr>
            <a:spLocks noGrp="1"/>
          </p:cNvSpPr>
          <p:nvPr>
            <p:ph type="title"/>
          </p:nvPr>
        </p:nvSpPr>
        <p:spPr>
          <a:xfrm>
            <a:off x="733425" y="1543050"/>
            <a:ext cx="4648200" cy="3562350"/>
          </a:xfrm>
        </p:spPr>
        <p:txBody>
          <a:bodyPr>
            <a:normAutofit fontScale="90000"/>
          </a:bodyPr>
          <a:lstStyle/>
          <a:p>
            <a:r>
              <a:rPr lang="en-IN" sz="3400" dirty="0">
                <a:solidFill>
                  <a:schemeClr val="bg1"/>
                </a:solidFill>
              </a:rPr>
              <a:t>Arthur Samuel coined the word in 1959</a:t>
            </a:r>
            <a:br>
              <a:rPr lang="en-IN" sz="3400" dirty="0">
                <a:solidFill>
                  <a:schemeClr val="bg1"/>
                </a:solidFill>
              </a:rPr>
            </a:br>
            <a:r>
              <a:rPr lang="en-IN" sz="3400" dirty="0">
                <a:solidFill>
                  <a:schemeClr val="bg1"/>
                </a:solidFill>
              </a:rPr>
              <a:t>“ Machine learning : Field of study that gives computers the ability to learn without being explicitly programmed.”</a:t>
            </a:r>
            <a:br>
              <a:rPr lang="en-IN" sz="3400" dirty="0">
                <a:solidFill>
                  <a:schemeClr val="bg1"/>
                </a:solidFill>
              </a:rPr>
            </a:br>
            <a:endParaRPr lang="en-IN" sz="3400" dirty="0">
              <a:solidFill>
                <a:schemeClr val="bg1"/>
              </a:solidFill>
            </a:endParaRPr>
          </a:p>
        </p:txBody>
      </p:sp>
    </p:spTree>
    <p:extLst>
      <p:ext uri="{BB962C8B-B14F-4D97-AF65-F5344CB8AC3E}">
        <p14:creationId xmlns:p14="http://schemas.microsoft.com/office/powerpoint/2010/main" val="3348111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5" descr="Computer">
            <a:extLst>
              <a:ext uri="{FF2B5EF4-FFF2-40B4-BE49-F238E27FC236}">
                <a16:creationId xmlns:a16="http://schemas.microsoft.com/office/drawing/2014/main" id="{07DDB67C-3B73-4492-A952-1237BBE4A1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577491"/>
            <a:ext cx="3684191" cy="3684191"/>
          </a:xfrm>
          <a:prstGeom prst="rect">
            <a:avLst/>
          </a:prstGeom>
        </p:spPr>
      </p:pic>
      <p:sp>
        <p:nvSpPr>
          <p:cNvPr id="29" name="Rectangle 24">
            <a:extLst>
              <a:ext uri="{FF2B5EF4-FFF2-40B4-BE49-F238E27FC236}">
                <a16:creationId xmlns:a16="http://schemas.microsoft.com/office/drawing/2014/main" id="{732BBDD8-8D49-4D88-8935-FBC3DCA3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314" y="2"/>
            <a:ext cx="7556686" cy="6857998"/>
          </a:xfrm>
          <a:prstGeom prst="rect">
            <a:avLst/>
          </a:prstGeom>
          <a:solidFill>
            <a:schemeClr val="tx1">
              <a:lumMod val="50000"/>
              <a:lumOff val="5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a:extLst>
              <a:ext uri="{FF2B5EF4-FFF2-40B4-BE49-F238E27FC236}">
                <a16:creationId xmlns:a16="http://schemas.microsoft.com/office/drawing/2014/main" id="{2096C56F-2B6B-44E2-8398-A442E5DCD845}"/>
              </a:ext>
            </a:extLst>
          </p:cNvPr>
          <p:cNvSpPr>
            <a:spLocks noGrp="1"/>
          </p:cNvSpPr>
          <p:nvPr>
            <p:ph type="title"/>
          </p:nvPr>
        </p:nvSpPr>
        <p:spPr>
          <a:xfrm>
            <a:off x="5278781" y="620720"/>
            <a:ext cx="6157545" cy="5523515"/>
          </a:xfrm>
        </p:spPr>
        <p:txBody>
          <a:bodyPr vert="horz" lIns="91440" tIns="45720" rIns="91440" bIns="45720" rtlCol="0">
            <a:normAutofit/>
          </a:bodyPr>
          <a:lstStyle/>
          <a:p>
            <a:r>
              <a:rPr lang="en-US" sz="4700" kern="1200" dirty="0">
                <a:latin typeface="+mj-lt"/>
                <a:ea typeface="+mj-ea"/>
                <a:cs typeface="+mj-cs"/>
              </a:rPr>
              <a:t>A computer program </a:t>
            </a:r>
            <a:r>
              <a:rPr lang="en-US" sz="4700" dirty="0"/>
              <a:t>that</a:t>
            </a:r>
            <a:r>
              <a:rPr lang="en-US" sz="4700" kern="1200" dirty="0">
                <a:latin typeface="+mj-lt"/>
                <a:ea typeface="+mj-ea"/>
                <a:cs typeface="+mj-cs"/>
              </a:rPr>
              <a:t> learn from </a:t>
            </a:r>
            <a:r>
              <a:rPr lang="en-US" sz="4700" b="1" u="sng" kern="1200" dirty="0">
                <a:latin typeface="+mj-lt"/>
                <a:ea typeface="+mj-ea"/>
                <a:cs typeface="+mj-cs"/>
              </a:rPr>
              <a:t>experience E</a:t>
            </a:r>
            <a:r>
              <a:rPr lang="en-US" sz="4700" kern="1200" dirty="0">
                <a:latin typeface="+mj-lt"/>
                <a:ea typeface="+mj-ea"/>
                <a:cs typeface="+mj-cs"/>
              </a:rPr>
              <a:t> with respect to some </a:t>
            </a:r>
            <a:r>
              <a:rPr lang="en-US" sz="4700" b="1" u="sng" kern="1200" dirty="0">
                <a:latin typeface="+mj-lt"/>
                <a:ea typeface="+mj-ea"/>
                <a:cs typeface="+mj-cs"/>
              </a:rPr>
              <a:t>task T </a:t>
            </a:r>
            <a:r>
              <a:rPr lang="en-US" sz="4700" kern="1200" dirty="0">
                <a:latin typeface="+mj-lt"/>
                <a:ea typeface="+mj-ea"/>
                <a:cs typeface="+mj-cs"/>
              </a:rPr>
              <a:t>and some </a:t>
            </a:r>
            <a:r>
              <a:rPr lang="en-US" sz="4700" b="1" u="sng" kern="1200" dirty="0">
                <a:latin typeface="+mj-lt"/>
                <a:ea typeface="+mj-ea"/>
                <a:cs typeface="+mj-cs"/>
              </a:rPr>
              <a:t>performance measured by P</a:t>
            </a:r>
            <a:r>
              <a:rPr lang="en-US" sz="4700" kern="1200" dirty="0">
                <a:latin typeface="+mj-lt"/>
                <a:ea typeface="+mj-ea"/>
                <a:cs typeface="+mj-cs"/>
              </a:rPr>
              <a:t>, improves with experience E.</a:t>
            </a:r>
          </a:p>
        </p:txBody>
      </p:sp>
    </p:spTree>
    <p:extLst>
      <p:ext uri="{BB962C8B-B14F-4D97-AF65-F5344CB8AC3E}">
        <p14:creationId xmlns:p14="http://schemas.microsoft.com/office/powerpoint/2010/main" val="1133483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020F90-88D8-48B2-B689-2A88BCB8EC3A}"/>
              </a:ext>
            </a:extLst>
          </p:cNvPr>
          <p:cNvPicPr>
            <a:picLocks noChangeAspect="1"/>
          </p:cNvPicPr>
          <p:nvPr/>
        </p:nvPicPr>
        <p:blipFill rotWithShape="1">
          <a:blip r:embed="rId2">
            <a:alphaModFix amt="5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8CF4328-1223-4640-892D-4D9EEF13644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Chess</a:t>
            </a:r>
          </a:p>
        </p:txBody>
      </p:sp>
    </p:spTree>
    <p:extLst>
      <p:ext uri="{BB962C8B-B14F-4D97-AF65-F5344CB8AC3E}">
        <p14:creationId xmlns:p14="http://schemas.microsoft.com/office/powerpoint/2010/main" val="357798522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Envelope">
            <a:extLst>
              <a:ext uri="{FF2B5EF4-FFF2-40B4-BE49-F238E27FC236}">
                <a16:creationId xmlns:a16="http://schemas.microsoft.com/office/drawing/2014/main" id="{DBD07522-F892-490A-91DA-5600B4C8C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25" name="Freeform: Shape 19">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608AD-2784-4B86-A981-D91903F4496A}"/>
              </a:ext>
            </a:extLst>
          </p:cNvPr>
          <p:cNvSpPr>
            <a:spLocks noGrp="1"/>
          </p:cNvSpPr>
          <p:nvPr>
            <p:ph type="title"/>
          </p:nvPr>
        </p:nvSpPr>
        <p:spPr>
          <a:xfrm>
            <a:off x="5296068" y="626843"/>
            <a:ext cx="6098355" cy="4793697"/>
          </a:xfrm>
        </p:spPr>
        <p:txBody>
          <a:bodyPr vert="horz" lIns="91440" tIns="45720" rIns="91440" bIns="45720" rtlCol="0" anchor="b">
            <a:noAutofit/>
          </a:bodyPr>
          <a:lstStyle/>
          <a:p>
            <a:r>
              <a:rPr lang="en-US" sz="3600" kern="1200" dirty="0">
                <a:solidFill>
                  <a:schemeClr val="tx1"/>
                </a:solidFill>
                <a:latin typeface="+mj-lt"/>
                <a:ea typeface="+mj-ea"/>
                <a:cs typeface="+mj-cs"/>
              </a:rPr>
              <a:t>Suppose your email program watches which emails you do or do not mark as spam and based on that learns how to better filter spam. </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What is the task T, experience E, and its performance measure P in this setting? </a:t>
            </a:r>
          </a:p>
        </p:txBody>
      </p:sp>
    </p:spTree>
    <p:extLst>
      <p:ext uri="{BB962C8B-B14F-4D97-AF65-F5344CB8AC3E}">
        <p14:creationId xmlns:p14="http://schemas.microsoft.com/office/powerpoint/2010/main" val="4274289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03E9-D5A0-4101-87A5-2DD28958C126}"/>
              </a:ext>
            </a:extLst>
          </p:cNvPr>
          <p:cNvSpPr>
            <a:spLocks noGrp="1"/>
          </p:cNvSpPr>
          <p:nvPr>
            <p:ph type="title"/>
          </p:nvPr>
        </p:nvSpPr>
        <p:spPr>
          <a:xfrm>
            <a:off x="2298141" y="1344823"/>
            <a:ext cx="9276178" cy="4240743"/>
          </a:xfrm>
        </p:spPr>
        <p:txBody>
          <a:bodyPr vert="horz" lIns="91440" tIns="45720" rIns="91440" bIns="45720" rtlCol="0" anchor="b">
            <a:normAutofit/>
          </a:bodyPr>
          <a:lstStyle/>
          <a:p>
            <a:r>
              <a:rPr lang="en-US" sz="3100" kern="1200">
                <a:solidFill>
                  <a:schemeClr val="tx1"/>
                </a:solidFill>
                <a:latin typeface="+mj-lt"/>
                <a:ea typeface="+mj-ea"/>
                <a:cs typeface="+mj-cs"/>
              </a:rPr>
              <a:t>1. Classifying emails as spam or not spam. </a:t>
            </a:r>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kern="1200">
                <a:solidFill>
                  <a:schemeClr val="tx1"/>
                </a:solidFill>
                <a:latin typeface="+mj-lt"/>
                <a:ea typeface="+mj-ea"/>
                <a:cs typeface="+mj-cs"/>
              </a:rPr>
              <a:t>2. Watching you label emails as spam or not spam.</a:t>
            </a:r>
            <a:br>
              <a:rPr lang="en-US" sz="3100" kern="1200">
                <a:solidFill>
                  <a:schemeClr val="tx1"/>
                </a:solidFill>
                <a:latin typeface="+mj-lt"/>
                <a:ea typeface="+mj-ea"/>
                <a:cs typeface="+mj-cs"/>
              </a:rPr>
            </a:br>
            <a:br>
              <a:rPr lang="en-US" sz="3100" kern="1200">
                <a:solidFill>
                  <a:schemeClr val="tx1"/>
                </a:solidFill>
                <a:latin typeface="+mj-lt"/>
                <a:ea typeface="+mj-ea"/>
                <a:cs typeface="+mj-cs"/>
              </a:rPr>
            </a:br>
            <a:r>
              <a:rPr lang="en-US" sz="3100" kern="1200">
                <a:solidFill>
                  <a:schemeClr val="tx1"/>
                </a:solidFill>
                <a:latin typeface="+mj-lt"/>
                <a:ea typeface="+mj-ea"/>
                <a:cs typeface="+mj-cs"/>
              </a:rPr>
              <a:t>3. The number (or fraction) of emails correctly classified as spam/not spam.</a:t>
            </a:r>
            <a:br>
              <a:rPr lang="en-US" sz="3100" kern="1200">
                <a:solidFill>
                  <a:schemeClr val="tx1"/>
                </a:solidFill>
                <a:latin typeface="+mj-lt"/>
                <a:ea typeface="+mj-ea"/>
                <a:cs typeface="+mj-cs"/>
              </a:rPr>
            </a:br>
            <a:r>
              <a:rPr lang="en-US" sz="3100" kern="1200">
                <a:solidFill>
                  <a:schemeClr val="tx1"/>
                </a:solidFill>
                <a:latin typeface="+mj-lt"/>
                <a:ea typeface="+mj-ea"/>
                <a:cs typeface="+mj-cs"/>
              </a:rPr>
              <a:t> </a:t>
            </a:r>
            <a:br>
              <a:rPr lang="en-US" sz="3100" kern="1200">
                <a:solidFill>
                  <a:schemeClr val="tx1"/>
                </a:solidFill>
                <a:latin typeface="+mj-lt"/>
                <a:ea typeface="+mj-ea"/>
                <a:cs typeface="+mj-cs"/>
              </a:rPr>
            </a:br>
            <a:r>
              <a:rPr lang="en-US" sz="3100" kern="1200">
                <a:solidFill>
                  <a:schemeClr val="tx1"/>
                </a:solidFill>
                <a:latin typeface="+mj-lt"/>
                <a:ea typeface="+mj-ea"/>
                <a:cs typeface="+mj-cs"/>
              </a:rPr>
              <a:t>4. None of the above—this is not a machine learning problem. </a:t>
            </a:r>
          </a:p>
        </p:txBody>
      </p:sp>
      <p:sp>
        <p:nvSpPr>
          <p:cNvPr id="9" name="Rectangle 8">
            <a:extLst>
              <a:ext uri="{FF2B5EF4-FFF2-40B4-BE49-F238E27FC236}">
                <a16:creationId xmlns:a16="http://schemas.microsoft.com/office/drawing/2014/main" id="{4FC2883A-A46C-4284-9FA2-5AC0504E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Envelope">
            <a:extLst>
              <a:ext uri="{FF2B5EF4-FFF2-40B4-BE49-F238E27FC236}">
                <a16:creationId xmlns:a16="http://schemas.microsoft.com/office/drawing/2014/main" id="{8091CD1B-AFEC-47C6-ACB3-6D6F2807F5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492" y="517366"/>
            <a:ext cx="1097280" cy="1097280"/>
          </a:xfrm>
          <a:prstGeom prst="rect">
            <a:avLst/>
          </a:prstGeom>
        </p:spPr>
      </p:pic>
    </p:spTree>
    <p:extLst>
      <p:ext uri="{BB962C8B-B14F-4D97-AF65-F5344CB8AC3E}">
        <p14:creationId xmlns:p14="http://schemas.microsoft.com/office/powerpoint/2010/main" val="1781530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698C2-B486-4D1E-A9DF-E5D6530650BE}"/>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a:t>Cat or dog !?</a:t>
            </a:r>
          </a:p>
        </p:txBody>
      </p:sp>
      <p:pic>
        <p:nvPicPr>
          <p:cNvPr id="3" name="Picture 2">
            <a:extLst>
              <a:ext uri="{FF2B5EF4-FFF2-40B4-BE49-F238E27FC236}">
                <a16:creationId xmlns:a16="http://schemas.microsoft.com/office/drawing/2014/main" id="{371A8E0D-5081-4A22-AC11-B93A5BCC84B5}"/>
              </a:ext>
            </a:extLst>
          </p:cNvPr>
          <p:cNvPicPr>
            <a:picLocks noChangeAspect="1"/>
          </p:cNvPicPr>
          <p:nvPr/>
        </p:nvPicPr>
        <p:blipFill rotWithShape="1">
          <a:blip r:embed="rId2"/>
          <a:srcRect t="79" r="2" b="2"/>
          <a:stretch/>
        </p:blipFill>
        <p:spPr>
          <a:xfrm>
            <a:off x="1" y="10"/>
            <a:ext cx="6005512" cy="6857990"/>
          </a:xfrm>
          <a:prstGeom prst="rect">
            <a:avLst/>
          </a:prstGeom>
        </p:spPr>
      </p:pic>
    </p:spTree>
    <p:extLst>
      <p:ext uri="{BB962C8B-B14F-4D97-AF65-F5344CB8AC3E}">
        <p14:creationId xmlns:p14="http://schemas.microsoft.com/office/powerpoint/2010/main" val="8918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F47774D9-9924-428B-9EFF-068622D7F226}"/>
              </a:ext>
            </a:extLst>
          </p:cNvPr>
          <p:cNvPicPr>
            <a:picLocks noChangeAspect="1"/>
          </p:cNvPicPr>
          <p:nvPr/>
        </p:nvPicPr>
        <p:blipFill rotWithShape="1">
          <a:blip r:embed="rId2"/>
          <a:srcRect t="13677" r="1" b="12723"/>
          <a:stretch/>
        </p:blipFill>
        <p:spPr>
          <a:xfrm>
            <a:off x="196850" y="173518"/>
            <a:ext cx="11798300" cy="6512763"/>
          </a:xfrm>
          <a:prstGeom prst="rect">
            <a:avLst/>
          </a:prstGeom>
        </p:spPr>
      </p:pic>
    </p:spTree>
    <p:extLst>
      <p:ext uri="{BB962C8B-B14F-4D97-AF65-F5344CB8AC3E}">
        <p14:creationId xmlns:p14="http://schemas.microsoft.com/office/powerpoint/2010/main" val="543057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Lhasa Apso Lying Looking At The Camera, Isolated On White Stock Photo,  Picture And Royalty Free Image. Image 87954808.">
            <a:extLst>
              <a:ext uri="{FF2B5EF4-FFF2-40B4-BE49-F238E27FC236}">
                <a16:creationId xmlns:a16="http://schemas.microsoft.com/office/drawing/2014/main" id="{38F5A949-8C53-4CB2-A8C1-B5B51C787B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39" r="16814"/>
          <a:stretch/>
        </p:blipFill>
        <p:spPr bwMode="auto">
          <a:xfrm>
            <a:off x="321731" y="557189"/>
            <a:ext cx="5668684" cy="57436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00E6A33-936E-4BEF-B28F-9AD2BA950429}"/>
              </a:ext>
            </a:extLst>
          </p:cNvPr>
          <p:cNvPicPr>
            <a:picLocks noChangeAspect="1"/>
          </p:cNvPicPr>
          <p:nvPr/>
        </p:nvPicPr>
        <p:blipFill rotWithShape="1">
          <a:blip r:embed="rId3"/>
          <a:srcRect l="1021" r="4126" b="-2"/>
          <a:stretch/>
        </p:blipFill>
        <p:spPr>
          <a:xfrm>
            <a:off x="6195375" y="557189"/>
            <a:ext cx="5674893" cy="5743618"/>
          </a:xfrm>
          <a:prstGeom prst="rect">
            <a:avLst/>
          </a:prstGeom>
        </p:spPr>
      </p:pic>
    </p:spTree>
    <p:extLst>
      <p:ext uri="{BB962C8B-B14F-4D97-AF65-F5344CB8AC3E}">
        <p14:creationId xmlns:p14="http://schemas.microsoft.com/office/powerpoint/2010/main" val="167933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6C6694-8FDC-4135-921D-BE651EE10F2F}"/>
              </a:ext>
            </a:extLst>
          </p:cNvPr>
          <p:cNvPicPr>
            <a:picLocks noChangeAspect="1"/>
          </p:cNvPicPr>
          <p:nvPr/>
        </p:nvPicPr>
        <p:blipFill rotWithShape="1">
          <a:blip r:embed="rId2"/>
          <a:srcRect t="473" b="14941"/>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534DD01-E112-4058-B044-7D1C5F5BCA03}"/>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Happy or angry!?</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848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C46A65-7976-469D-87DC-111E71D49B9A}"/>
              </a:ext>
            </a:extLst>
          </p:cNvPr>
          <p:cNvPicPr>
            <a:picLocks noChangeAspect="1"/>
          </p:cNvPicPr>
          <p:nvPr/>
        </p:nvPicPr>
        <p:blipFill>
          <a:blip r:embed="rId2"/>
          <a:stretch>
            <a:fillRect/>
          </a:stretch>
        </p:blipFill>
        <p:spPr>
          <a:xfrm>
            <a:off x="3112770" y="0"/>
            <a:ext cx="5966460" cy="6858000"/>
          </a:xfrm>
          <a:prstGeom prst="rect">
            <a:avLst/>
          </a:prstGeom>
        </p:spPr>
      </p:pic>
    </p:spTree>
    <p:extLst>
      <p:ext uri="{BB962C8B-B14F-4D97-AF65-F5344CB8AC3E}">
        <p14:creationId xmlns:p14="http://schemas.microsoft.com/office/powerpoint/2010/main" val="341768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13F8AC-8065-42D9-9E85-DDDB5E01685A}"/>
              </a:ext>
            </a:extLst>
          </p:cNvPr>
          <p:cNvPicPr>
            <a:picLocks noGrp="1" noChangeAspect="1"/>
          </p:cNvPicPr>
          <p:nvPr>
            <p:ph idx="1"/>
          </p:nvPr>
        </p:nvPicPr>
        <p:blipFill>
          <a:blip r:embed="rId2"/>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765091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EDDA2D-8FB8-4344-BE69-3EBEB21BAAA5}"/>
              </a:ext>
            </a:extLst>
          </p:cNvPr>
          <p:cNvPicPr>
            <a:picLocks noChangeAspect="1"/>
          </p:cNvPicPr>
          <p:nvPr/>
        </p:nvPicPr>
        <p:blipFill>
          <a:blip r:embed="rId2"/>
          <a:stretch>
            <a:fillRect/>
          </a:stretch>
        </p:blipFill>
        <p:spPr>
          <a:xfrm>
            <a:off x="0" y="199276"/>
            <a:ext cx="12192000" cy="6459447"/>
          </a:xfrm>
          <a:prstGeom prst="rect">
            <a:avLst/>
          </a:prstGeom>
        </p:spPr>
      </p:pic>
    </p:spTree>
    <p:extLst>
      <p:ext uri="{BB962C8B-B14F-4D97-AF65-F5344CB8AC3E}">
        <p14:creationId xmlns:p14="http://schemas.microsoft.com/office/powerpoint/2010/main" val="2869007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096A05-4D37-4AC9-BA4B-DDA11B8DE654}"/>
              </a:ext>
            </a:extLst>
          </p:cNvPr>
          <p:cNvSpPr>
            <a:spLocks noGrp="1"/>
          </p:cNvSpPr>
          <p:nvPr>
            <p:ph type="title"/>
          </p:nvPr>
        </p:nvSpPr>
        <p:spPr>
          <a:xfrm>
            <a:off x="4553733" y="548464"/>
            <a:ext cx="6798541" cy="1675623"/>
          </a:xfrm>
        </p:spPr>
        <p:txBody>
          <a:bodyPr anchor="b">
            <a:normAutofit/>
          </a:bodyPr>
          <a:lstStyle/>
          <a:p>
            <a:r>
              <a:rPr lang="en-IN" sz="4000" dirty="0"/>
              <a:t>From where to get data !?</a:t>
            </a:r>
          </a:p>
        </p:txBody>
      </p:sp>
      <p:pic>
        <p:nvPicPr>
          <p:cNvPr id="5" name="Picture 4">
            <a:extLst>
              <a:ext uri="{FF2B5EF4-FFF2-40B4-BE49-F238E27FC236}">
                <a16:creationId xmlns:a16="http://schemas.microsoft.com/office/drawing/2014/main" id="{6763343E-4B6A-4EA1-B217-CA500EF5BF71}"/>
              </a:ext>
            </a:extLst>
          </p:cNvPr>
          <p:cNvPicPr>
            <a:picLocks noChangeAspect="1"/>
          </p:cNvPicPr>
          <p:nvPr/>
        </p:nvPicPr>
        <p:blipFill rotWithShape="1">
          <a:blip r:embed="rId2"/>
          <a:srcRect l="14295" r="44859"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6E29161D-D20F-4FEB-8805-4854FD363620}"/>
              </a:ext>
            </a:extLst>
          </p:cNvPr>
          <p:cNvSpPr>
            <a:spLocks noGrp="1"/>
          </p:cNvSpPr>
          <p:nvPr>
            <p:ph idx="1"/>
          </p:nvPr>
        </p:nvSpPr>
        <p:spPr>
          <a:xfrm>
            <a:off x="4553734" y="2409830"/>
            <a:ext cx="6798539" cy="3705217"/>
          </a:xfrm>
        </p:spPr>
        <p:txBody>
          <a:bodyPr>
            <a:normAutofit/>
          </a:bodyPr>
          <a:lstStyle/>
          <a:p>
            <a:r>
              <a:rPr lang="en-IN" sz="2400" dirty="0"/>
              <a:t>From the company </a:t>
            </a:r>
          </a:p>
          <a:p>
            <a:r>
              <a:rPr lang="en-IN" sz="2400" dirty="0"/>
              <a:t>Any investor who is willing to trust u with his data </a:t>
            </a:r>
          </a:p>
          <a:p>
            <a:r>
              <a:rPr lang="en-IN" sz="2400" dirty="0"/>
              <a:t>Online data scraping </a:t>
            </a:r>
          </a:p>
          <a:p>
            <a:r>
              <a:rPr lang="en-IN" sz="2400" dirty="0"/>
              <a:t>UCI ML repository </a:t>
            </a:r>
          </a:p>
        </p:txBody>
      </p:sp>
    </p:spTree>
    <p:extLst>
      <p:ext uri="{BB962C8B-B14F-4D97-AF65-F5344CB8AC3E}">
        <p14:creationId xmlns:p14="http://schemas.microsoft.com/office/powerpoint/2010/main" val="4039727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7F1C172-B173-40D3-9275-3D509838C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889" y="0"/>
            <a:ext cx="88142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367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C0CBD-3C38-41D2-815A-90647DEE895C}"/>
              </a:ext>
            </a:extLst>
          </p:cNvPr>
          <p:cNvSpPr>
            <a:spLocks noGrp="1"/>
          </p:cNvSpPr>
          <p:nvPr>
            <p:ph type="title"/>
          </p:nvPr>
        </p:nvSpPr>
        <p:spPr/>
        <p:txBody>
          <a:bodyPr/>
          <a:lstStyle/>
          <a:p>
            <a:r>
              <a:rPr lang="en-IN"/>
              <a:t>Classical Machine Learning  </a:t>
            </a:r>
            <a:endParaRPr lang="en-IN" dirty="0"/>
          </a:p>
        </p:txBody>
      </p:sp>
      <p:graphicFrame>
        <p:nvGraphicFramePr>
          <p:cNvPr id="19" name="Content Placeholder 2">
            <a:extLst>
              <a:ext uri="{FF2B5EF4-FFF2-40B4-BE49-F238E27FC236}">
                <a16:creationId xmlns:a16="http://schemas.microsoft.com/office/drawing/2014/main" id="{9A141AE7-6941-4947-A1FF-68A7D5E38B3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4178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E75EBE96-68C5-4495-989A-BD03A4045442}"/>
              </a:ext>
            </a:extLst>
          </p:cNvPr>
          <p:cNvPicPr>
            <a:picLocks noChangeAspect="1"/>
          </p:cNvPicPr>
          <p:nvPr/>
        </p:nvPicPr>
        <p:blipFill rotWithShape="1">
          <a:blip r:embed="rId2"/>
          <a:srcRect l="2520" r="4129"/>
          <a:stretch/>
        </p:blipFill>
        <p:spPr>
          <a:xfrm>
            <a:off x="20" y="1282"/>
            <a:ext cx="12191980" cy="6856718"/>
          </a:xfrm>
          <a:prstGeom prst="rect">
            <a:avLst/>
          </a:prstGeom>
        </p:spPr>
      </p:pic>
    </p:spTree>
    <p:extLst>
      <p:ext uri="{BB962C8B-B14F-4D97-AF65-F5344CB8AC3E}">
        <p14:creationId xmlns:p14="http://schemas.microsoft.com/office/powerpoint/2010/main" val="2690188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FAF9AD4E-A4E2-454B-AB6D-F6828D2F6886}"/>
              </a:ext>
            </a:extLst>
          </p:cNvPr>
          <p:cNvPicPr>
            <a:picLocks noChangeAspect="1"/>
          </p:cNvPicPr>
          <p:nvPr/>
        </p:nvPicPr>
        <p:blipFill rotWithShape="1">
          <a:blip r:embed="rId2"/>
          <a:srcRect b="1765"/>
          <a:stretch/>
        </p:blipFill>
        <p:spPr>
          <a:xfrm>
            <a:off x="20" y="1282"/>
            <a:ext cx="12191980" cy="6856718"/>
          </a:xfrm>
          <a:prstGeom prst="rect">
            <a:avLst/>
          </a:prstGeom>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E2B7EF02-4200-4A42-AB7C-2814038863E5}"/>
                  </a:ext>
                </a:extLst>
              </p:cNvPr>
              <p:cNvGraphicFramePr>
                <a:graphicFrameLocks noChangeAspect="1"/>
              </p:cNvGraphicFramePr>
              <p:nvPr>
                <p:extLst>
                  <p:ext uri="{D42A27DB-BD31-4B8C-83A1-F6EECF244321}">
                    <p14:modId xmlns:p14="http://schemas.microsoft.com/office/powerpoint/2010/main" val="3067867872"/>
                  </p:ext>
                </p:extLst>
              </p:nvPr>
            </p:nvGraphicFramePr>
            <p:xfrm>
              <a:off x="-4235116" y="3853619"/>
              <a:ext cx="3048000" cy="1714500"/>
            </p:xfrm>
            <a:graphic>
              <a:graphicData uri="http://schemas.microsoft.com/office/powerpoint/2016/slidezoom">
                <pslz:sldZm>
                  <pslz:sldZmObj sldId="276" cId="3173141924">
                    <pslz:zmPr id="{7B4B9107-F9F1-485E-95C5-D421345B163F}"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hlinkClick r:id="rId4" action="ppaction://hlinksldjump"/>
                <a:extLst>
                  <a:ext uri="{FF2B5EF4-FFF2-40B4-BE49-F238E27FC236}">
                    <a16:creationId xmlns:a16="http://schemas.microsoft.com/office/drawing/2014/main" id="{E2B7EF02-4200-4A42-AB7C-2814038863E5}"/>
                  </a:ext>
                </a:extLst>
              </p:cNvPr>
              <p:cNvPicPr>
                <a:picLocks noGrp="1" noRot="1" noChangeAspect="1" noMove="1" noResize="1" noEditPoints="1" noAdjustHandles="1" noChangeArrowheads="1" noChangeShapeType="1"/>
              </p:cNvPicPr>
              <p:nvPr/>
            </p:nvPicPr>
            <p:blipFill>
              <a:blip r:embed="rId5"/>
              <a:stretch>
                <a:fillRect/>
              </a:stretch>
            </p:blipFill>
            <p:spPr>
              <a:xfrm>
                <a:off x="-4235116" y="3853619"/>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384824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2FA87-196A-4395-AB5E-00D6A819CB34}"/>
              </a:ext>
            </a:extLst>
          </p:cNvPr>
          <p:cNvSpPr>
            <a:spLocks noGrp="1"/>
          </p:cNvSpPr>
          <p:nvPr>
            <p:ph type="title"/>
          </p:nvPr>
        </p:nvSpPr>
        <p:spPr>
          <a:xfrm>
            <a:off x="594360" y="637125"/>
            <a:ext cx="3802276" cy="5256371"/>
          </a:xfrm>
        </p:spPr>
        <p:txBody>
          <a:bodyPr>
            <a:normAutofit/>
          </a:bodyPr>
          <a:lstStyle/>
          <a:p>
            <a:r>
              <a:rPr lang="en-IN" sz="4800"/>
              <a:t>Classification </a:t>
            </a:r>
          </a:p>
        </p:txBody>
      </p:sp>
      <p:graphicFrame>
        <p:nvGraphicFramePr>
          <p:cNvPr id="5" name="Content Placeholder 2">
            <a:extLst>
              <a:ext uri="{FF2B5EF4-FFF2-40B4-BE49-F238E27FC236}">
                <a16:creationId xmlns:a16="http://schemas.microsoft.com/office/drawing/2014/main" id="{9591297C-1A8F-4567-B802-5347BE3858E6}"/>
              </a:ext>
            </a:extLst>
          </p:cNvPr>
          <p:cNvGraphicFramePr>
            <a:graphicFrameLocks noGrp="1"/>
          </p:cNvGraphicFramePr>
          <p:nvPr>
            <p:ph idx="1"/>
            <p:extLst>
              <p:ext uri="{D42A27DB-BD31-4B8C-83A1-F6EECF244321}">
                <p14:modId xmlns:p14="http://schemas.microsoft.com/office/powerpoint/2010/main" val="329468560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7333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7D80DA-01FE-4400-BF8D-2118FA4CC19D}"/>
              </a:ext>
            </a:extLst>
          </p:cNvPr>
          <p:cNvPicPr>
            <a:picLocks noChangeAspect="1"/>
          </p:cNvPicPr>
          <p:nvPr/>
        </p:nvPicPr>
        <p:blipFill rotWithShape="1">
          <a:blip r:embed="rId2"/>
          <a:srcRect t="10527" r="23503" b="72417"/>
          <a:stretch/>
        </p:blipFill>
        <p:spPr>
          <a:xfrm>
            <a:off x="643467" y="727410"/>
            <a:ext cx="10905066" cy="5403179"/>
          </a:xfrm>
          <a:prstGeom prst="rect">
            <a:avLst/>
          </a:prstGeom>
        </p:spPr>
      </p:pic>
    </p:spTree>
    <p:extLst>
      <p:ext uri="{BB962C8B-B14F-4D97-AF65-F5344CB8AC3E}">
        <p14:creationId xmlns:p14="http://schemas.microsoft.com/office/powerpoint/2010/main" val="3173141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8D89F9-63B2-499D-904E-04003F78FD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06158" y="967023"/>
            <a:ext cx="757968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095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6A1C53-C2F4-43D3-BB85-7A0295BC517E}"/>
              </a:ext>
            </a:extLst>
          </p:cNvPr>
          <p:cNvSpPr>
            <a:spLocks noGrp="1"/>
          </p:cNvSpPr>
          <p:nvPr>
            <p:ph type="title"/>
          </p:nvPr>
        </p:nvSpPr>
        <p:spPr>
          <a:xfrm>
            <a:off x="2379132" y="1170820"/>
            <a:ext cx="3962061" cy="4516360"/>
          </a:xfrm>
        </p:spPr>
        <p:txBody>
          <a:bodyPr anchor="t">
            <a:normAutofit/>
          </a:bodyPr>
          <a:lstStyle/>
          <a:p>
            <a:r>
              <a:rPr lang="en-IN" sz="5400" dirty="0"/>
              <a:t>Use: </a:t>
            </a:r>
          </a:p>
        </p:txBody>
      </p:sp>
      <p:sp>
        <p:nvSpPr>
          <p:cNvPr id="17"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C498DBF-C3FC-4985-A5E5-5AFD4EB7D665}"/>
              </a:ext>
            </a:extLst>
          </p:cNvPr>
          <p:cNvSpPr>
            <a:spLocks noGrp="1"/>
          </p:cNvSpPr>
          <p:nvPr>
            <p:ph idx="1"/>
          </p:nvPr>
        </p:nvSpPr>
        <p:spPr>
          <a:xfrm>
            <a:off x="4954316" y="1984533"/>
            <a:ext cx="6478513" cy="4516361"/>
          </a:xfrm>
        </p:spPr>
        <p:txBody>
          <a:bodyPr>
            <a:normAutofit lnSpcReduction="10000"/>
          </a:bodyPr>
          <a:lstStyle/>
          <a:p>
            <a:pPr marL="0" indent="0">
              <a:buNone/>
            </a:pPr>
            <a:r>
              <a:rPr lang="en-US" sz="3600" b="0" i="0" dirty="0">
                <a:effectLst/>
                <a:latin typeface="merriweather"/>
              </a:rPr>
              <a:t>– Spam filtering</a:t>
            </a:r>
            <a:br>
              <a:rPr lang="en-US" sz="3600" dirty="0"/>
            </a:br>
            <a:r>
              <a:rPr lang="en-US" sz="3600" b="0" i="0" dirty="0">
                <a:effectLst/>
                <a:latin typeface="merriweather"/>
              </a:rPr>
              <a:t>– Language detection</a:t>
            </a:r>
            <a:br>
              <a:rPr lang="en-US" sz="3600" dirty="0"/>
            </a:br>
            <a:r>
              <a:rPr lang="en-US" sz="3600" b="0" i="0" dirty="0">
                <a:effectLst/>
                <a:latin typeface="merriweather"/>
              </a:rPr>
              <a:t>– A search of similar documents</a:t>
            </a:r>
            <a:br>
              <a:rPr lang="en-US" sz="3600" dirty="0"/>
            </a:br>
            <a:r>
              <a:rPr lang="en-US" sz="3600" b="0" i="0" dirty="0">
                <a:effectLst/>
                <a:latin typeface="merriweather"/>
              </a:rPr>
              <a:t>– Sentiment analysis</a:t>
            </a:r>
            <a:br>
              <a:rPr lang="en-US" sz="3600" dirty="0"/>
            </a:br>
            <a:r>
              <a:rPr lang="en-US" sz="3600" b="0" i="0" dirty="0">
                <a:effectLst/>
                <a:latin typeface="merriweather"/>
              </a:rPr>
              <a:t>– Recognition of handwritten          characters and numbers</a:t>
            </a:r>
            <a:br>
              <a:rPr lang="en-US" sz="3600" dirty="0"/>
            </a:br>
            <a:r>
              <a:rPr lang="en-US" sz="3600" b="0" i="0" dirty="0">
                <a:effectLst/>
                <a:latin typeface="merriweather"/>
              </a:rPr>
              <a:t>– Fraud detection</a:t>
            </a:r>
            <a:endParaRPr lang="en-IN" sz="3600" dirty="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99116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605B7-8363-4D26-B4A3-ED9E377FD2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7E979A-90DF-4F67-9D02-ABF60D2B0571}"/>
              </a:ext>
            </a:extLst>
          </p:cNvPr>
          <p:cNvSpPr>
            <a:spLocks noGrp="1"/>
          </p:cNvSpPr>
          <p:nvPr>
            <p:ph idx="1"/>
          </p:nvPr>
        </p:nvSpPr>
        <p:spPr/>
        <p:txBody>
          <a:bodyPr/>
          <a:lstStyle/>
          <a:p>
            <a:r>
              <a:rPr lang="en-US" dirty="0" err="1"/>
              <a:t>Maths</a:t>
            </a:r>
            <a:r>
              <a:rPr lang="en-US" dirty="0"/>
              <a:t> </a:t>
            </a:r>
          </a:p>
          <a:p>
            <a:r>
              <a:rPr lang="en-US" dirty="0" err="1"/>
              <a:t>Ststistics</a:t>
            </a:r>
            <a:r>
              <a:rPr lang="en-US" dirty="0"/>
              <a:t> </a:t>
            </a:r>
          </a:p>
          <a:p>
            <a:r>
              <a:rPr lang="en-US" dirty="0"/>
              <a:t>Probability</a:t>
            </a:r>
          </a:p>
          <a:p>
            <a:r>
              <a:rPr lang="en-US" dirty="0"/>
              <a:t>Bit ML</a:t>
            </a:r>
          </a:p>
          <a:p>
            <a:r>
              <a:rPr lang="en-US" dirty="0"/>
              <a:t>Strong coding background </a:t>
            </a:r>
            <a:r>
              <a:rPr lang="en-US"/>
              <a:t>- python</a:t>
            </a:r>
            <a:endParaRPr lang="en-IN"/>
          </a:p>
        </p:txBody>
      </p:sp>
    </p:spTree>
    <p:extLst>
      <p:ext uri="{BB962C8B-B14F-4D97-AF65-F5344CB8AC3E}">
        <p14:creationId xmlns:p14="http://schemas.microsoft.com/office/powerpoint/2010/main" val="224047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0D9999-12BD-4D86-8495-304BDCEBBEEA}"/>
              </a:ext>
            </a:extLst>
          </p:cNvPr>
          <p:cNvPicPr>
            <a:picLocks noChangeAspect="1"/>
          </p:cNvPicPr>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5709F-86F3-447A-A43A-80115295A8EC}"/>
              </a:ext>
            </a:extLst>
          </p:cNvPr>
          <p:cNvSpPr>
            <a:spLocks noGrp="1"/>
          </p:cNvSpPr>
          <p:nvPr>
            <p:ph type="title"/>
          </p:nvPr>
        </p:nvSpPr>
        <p:spPr>
          <a:xfrm>
            <a:off x="7749985" y="640263"/>
            <a:ext cx="3759240" cy="1344975"/>
          </a:xfrm>
        </p:spPr>
        <p:txBody>
          <a:bodyPr>
            <a:normAutofit/>
          </a:bodyPr>
          <a:lstStyle/>
          <a:p>
            <a:r>
              <a:rPr lang="en-IN" sz="4000"/>
              <a:t>Popular algorithm </a:t>
            </a:r>
          </a:p>
        </p:txBody>
      </p:sp>
      <p:sp>
        <p:nvSpPr>
          <p:cNvPr id="3" name="Content Placeholder 2">
            <a:extLst>
              <a:ext uri="{FF2B5EF4-FFF2-40B4-BE49-F238E27FC236}">
                <a16:creationId xmlns:a16="http://schemas.microsoft.com/office/drawing/2014/main" id="{81A66D10-5549-49C1-BD0B-F19282B1F20D}"/>
              </a:ext>
            </a:extLst>
          </p:cNvPr>
          <p:cNvSpPr>
            <a:spLocks noGrp="1"/>
          </p:cNvSpPr>
          <p:nvPr>
            <p:ph idx="1"/>
          </p:nvPr>
        </p:nvSpPr>
        <p:spPr>
          <a:xfrm>
            <a:off x="7749290" y="2121763"/>
            <a:ext cx="3764826" cy="3773010"/>
          </a:xfrm>
        </p:spPr>
        <p:txBody>
          <a:bodyPr>
            <a:normAutofit/>
          </a:bodyPr>
          <a:lstStyle/>
          <a:p>
            <a:r>
              <a:rPr lang="en-US" sz="1800" dirty="0">
                <a:latin typeface="merriweather"/>
              </a:rPr>
              <a:t>N</a:t>
            </a:r>
            <a:r>
              <a:rPr lang="en-US" sz="1800" b="0" i="0" dirty="0">
                <a:effectLst/>
                <a:latin typeface="merriweather"/>
              </a:rPr>
              <a:t>aive bayes</a:t>
            </a:r>
          </a:p>
          <a:p>
            <a:r>
              <a:rPr lang="en-US" sz="1800" b="0" i="0" dirty="0">
                <a:effectLst/>
                <a:latin typeface="merriweather"/>
              </a:rPr>
              <a:t> </a:t>
            </a:r>
            <a:r>
              <a:rPr lang="en-US" sz="1800" dirty="0">
                <a:latin typeface="merriweather"/>
              </a:rPr>
              <a:t>Decision Tree</a:t>
            </a:r>
            <a:endParaRPr lang="en-US" sz="1800" b="0" i="0" dirty="0">
              <a:effectLst/>
              <a:latin typeface="merriweather"/>
            </a:endParaRPr>
          </a:p>
          <a:p>
            <a:r>
              <a:rPr lang="en-US" sz="1800" dirty="0">
                <a:latin typeface="merriweather"/>
              </a:rPr>
              <a:t>Logistic Regression</a:t>
            </a:r>
            <a:endParaRPr lang="en-US" sz="1800" b="0" i="0" dirty="0">
              <a:effectLst/>
              <a:latin typeface="merriweather"/>
            </a:endParaRPr>
          </a:p>
          <a:p>
            <a:r>
              <a:rPr lang="en-US" sz="1800" dirty="0">
                <a:latin typeface="merriweather"/>
              </a:rPr>
              <a:t>K-Nearest Neighbors</a:t>
            </a:r>
            <a:endParaRPr lang="en-US" sz="1800" b="0" i="0" dirty="0">
              <a:effectLst/>
              <a:latin typeface="merriweather"/>
            </a:endParaRPr>
          </a:p>
          <a:p>
            <a:r>
              <a:rPr lang="en-US" sz="1800" dirty="0">
                <a:latin typeface="merriweather"/>
              </a:rPr>
              <a:t>Support Vector Machine</a:t>
            </a:r>
            <a:endParaRPr lang="en-IN" sz="1800" dirty="0"/>
          </a:p>
        </p:txBody>
      </p:sp>
    </p:spTree>
    <p:extLst>
      <p:ext uri="{BB962C8B-B14F-4D97-AF65-F5344CB8AC3E}">
        <p14:creationId xmlns:p14="http://schemas.microsoft.com/office/powerpoint/2010/main" val="3819618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9D2D4-2F8D-4C33-AF52-29259655897B}"/>
              </a:ext>
            </a:extLst>
          </p:cNvPr>
          <p:cNvSpPr>
            <a:spLocks noGrp="1"/>
          </p:cNvSpPr>
          <p:nvPr>
            <p:ph type="title"/>
          </p:nvPr>
        </p:nvSpPr>
        <p:spPr>
          <a:xfrm>
            <a:off x="838200" y="557189"/>
            <a:ext cx="3374136" cy="5567891"/>
          </a:xfrm>
        </p:spPr>
        <p:txBody>
          <a:bodyPr>
            <a:normAutofit/>
          </a:bodyPr>
          <a:lstStyle/>
          <a:p>
            <a:r>
              <a:rPr lang="en-IN" sz="5200"/>
              <a:t>Regression</a:t>
            </a:r>
          </a:p>
        </p:txBody>
      </p:sp>
      <p:graphicFrame>
        <p:nvGraphicFramePr>
          <p:cNvPr id="5" name="Content Placeholder 2">
            <a:extLst>
              <a:ext uri="{FF2B5EF4-FFF2-40B4-BE49-F238E27FC236}">
                <a16:creationId xmlns:a16="http://schemas.microsoft.com/office/drawing/2014/main" id="{C5B57A96-7A02-420E-9482-99E13754BC47}"/>
              </a:ext>
            </a:extLst>
          </p:cNvPr>
          <p:cNvGraphicFramePr>
            <a:graphicFrameLocks noGrp="1"/>
          </p:cNvGraphicFramePr>
          <p:nvPr>
            <p:ph idx="1"/>
            <p:extLst>
              <p:ext uri="{D42A27DB-BD31-4B8C-83A1-F6EECF244321}">
                <p14:modId xmlns:p14="http://schemas.microsoft.com/office/powerpoint/2010/main" val="201820409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7114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754FDE2-F7D6-459D-95C9-6583B0A9E564}"/>
              </a:ext>
            </a:extLst>
          </p:cNvPr>
          <p:cNvSpPr>
            <a:spLocks noGrp="1"/>
          </p:cNvSpPr>
          <p:nvPr>
            <p:ph type="title"/>
          </p:nvPr>
        </p:nvSpPr>
        <p:spPr>
          <a:xfrm>
            <a:off x="838200" y="562271"/>
            <a:ext cx="10515600" cy="1128417"/>
          </a:xfrm>
        </p:spPr>
        <p:txBody>
          <a:bodyPr anchor="ctr">
            <a:normAutofit/>
          </a:bodyPr>
          <a:lstStyle/>
          <a:p>
            <a:r>
              <a:rPr lang="en-IN" sz="5200"/>
              <a:t>Predicting traffic jam</a:t>
            </a:r>
          </a:p>
        </p:txBody>
      </p:sp>
      <p:pic>
        <p:nvPicPr>
          <p:cNvPr id="2050" name="Picture 2">
            <a:extLst>
              <a:ext uri="{FF2B5EF4-FFF2-40B4-BE49-F238E27FC236}">
                <a16:creationId xmlns:a16="http://schemas.microsoft.com/office/drawing/2014/main" id="{1A8B3648-B27E-4F67-BA2D-60E91FFC8B40}"/>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032" r="-1" b="10022"/>
          <a:stretch/>
        </p:blipFill>
        <p:spPr bwMode="auto">
          <a:xfrm>
            <a:off x="838200" y="1845426"/>
            <a:ext cx="10512547"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900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570C8-77BD-4D69-93E6-31E79204AF0B}"/>
              </a:ext>
            </a:extLst>
          </p:cNvPr>
          <p:cNvSpPr>
            <a:spLocks noGrp="1"/>
          </p:cNvSpPr>
          <p:nvPr>
            <p:ph type="title"/>
          </p:nvPr>
        </p:nvSpPr>
        <p:spPr>
          <a:xfrm>
            <a:off x="838200" y="365125"/>
            <a:ext cx="5558489" cy="1325563"/>
          </a:xfrm>
        </p:spPr>
        <p:txBody>
          <a:bodyPr>
            <a:normAutofit/>
          </a:bodyPr>
          <a:lstStyle/>
          <a:p>
            <a:r>
              <a:rPr lang="en-IN"/>
              <a:t>Use </a:t>
            </a:r>
          </a:p>
        </p:txBody>
      </p:sp>
      <p:sp>
        <p:nvSpPr>
          <p:cNvPr id="19" name="Freeform: Shape 1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88AADFB-91BF-4F28-ACF5-785A1DFA85AC}"/>
              </a:ext>
            </a:extLst>
          </p:cNvPr>
          <p:cNvSpPr>
            <a:spLocks noGrp="1"/>
          </p:cNvSpPr>
          <p:nvPr>
            <p:ph idx="1"/>
          </p:nvPr>
        </p:nvSpPr>
        <p:spPr>
          <a:xfrm>
            <a:off x="838200" y="1825625"/>
            <a:ext cx="5558489" cy="4351338"/>
          </a:xfrm>
        </p:spPr>
        <p:txBody>
          <a:bodyPr>
            <a:normAutofit/>
          </a:bodyPr>
          <a:lstStyle/>
          <a:p>
            <a:pPr>
              <a:buFont typeface="Arial" panose="020B0604020202020204" pitchFamily="34" charset="0"/>
              <a:buChar char="•"/>
            </a:pPr>
            <a:r>
              <a:rPr lang="en-US" b="0" i="0" dirty="0">
                <a:effectLst/>
                <a:latin typeface="merriweather"/>
              </a:rPr>
              <a:t>Stock price forecasts</a:t>
            </a:r>
          </a:p>
          <a:p>
            <a:pPr>
              <a:buFont typeface="Arial" panose="020B0604020202020204" pitchFamily="34" charset="0"/>
              <a:buChar char="•"/>
            </a:pPr>
            <a:r>
              <a:rPr lang="en-US" b="0" i="0" dirty="0">
                <a:effectLst/>
                <a:latin typeface="merriweather"/>
              </a:rPr>
              <a:t>Demand and sales volume analysis</a:t>
            </a:r>
          </a:p>
          <a:p>
            <a:pPr>
              <a:buFont typeface="Arial" panose="020B0604020202020204" pitchFamily="34" charset="0"/>
              <a:buChar char="•"/>
            </a:pPr>
            <a:r>
              <a:rPr lang="en-US" b="0" i="0" dirty="0">
                <a:effectLst/>
                <a:latin typeface="merriweather"/>
              </a:rPr>
              <a:t>Medical diagnosis</a:t>
            </a:r>
          </a:p>
          <a:p>
            <a:pPr>
              <a:buFont typeface="Arial" panose="020B0604020202020204" pitchFamily="34" charset="0"/>
              <a:buChar char="•"/>
            </a:pPr>
            <a:r>
              <a:rPr lang="en-US" b="0" i="0" dirty="0">
                <a:effectLst/>
                <a:latin typeface="merriweather"/>
              </a:rPr>
              <a:t>Any number-time correlations</a:t>
            </a:r>
          </a:p>
          <a:p>
            <a:pPr marL="0" indent="0">
              <a:buNone/>
            </a:pPr>
            <a:endParaRPr lang="en-IN" dirty="0"/>
          </a:p>
        </p:txBody>
      </p:sp>
      <p:sp>
        <p:nvSpPr>
          <p:cNvPr id="21" name="Oval 2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Block Arc 2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7" name="Straight Connector 2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Arc 3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927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0D9999-12BD-4D86-8495-304BDCEBBEEA}"/>
              </a:ext>
            </a:extLst>
          </p:cNvPr>
          <p:cNvPicPr>
            <a:picLocks noChangeAspect="1"/>
          </p:cNvPicPr>
          <p:nvPr/>
        </p:nvPicPr>
        <p:blipFill rotWithShape="1">
          <a:blip r:embed="rId2"/>
          <a:srcRect t="6568" r="9091" b="2523"/>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5709F-86F3-447A-A43A-80115295A8EC}"/>
              </a:ext>
            </a:extLst>
          </p:cNvPr>
          <p:cNvSpPr>
            <a:spLocks noGrp="1"/>
          </p:cNvSpPr>
          <p:nvPr>
            <p:ph type="title"/>
          </p:nvPr>
        </p:nvSpPr>
        <p:spPr>
          <a:xfrm>
            <a:off x="594805" y="640263"/>
            <a:ext cx="3759240" cy="1344975"/>
          </a:xfrm>
        </p:spPr>
        <p:txBody>
          <a:bodyPr>
            <a:normAutofit/>
          </a:bodyPr>
          <a:lstStyle/>
          <a:p>
            <a:r>
              <a:rPr lang="en-IN" sz="4000"/>
              <a:t>Popular algorithm </a:t>
            </a:r>
          </a:p>
        </p:txBody>
      </p:sp>
      <p:sp>
        <p:nvSpPr>
          <p:cNvPr id="3" name="Content Placeholder 2">
            <a:extLst>
              <a:ext uri="{FF2B5EF4-FFF2-40B4-BE49-F238E27FC236}">
                <a16:creationId xmlns:a16="http://schemas.microsoft.com/office/drawing/2014/main" id="{81A66D10-5549-49C1-BD0B-F19282B1F20D}"/>
              </a:ext>
            </a:extLst>
          </p:cNvPr>
          <p:cNvSpPr>
            <a:spLocks noGrp="1"/>
          </p:cNvSpPr>
          <p:nvPr>
            <p:ph idx="1"/>
          </p:nvPr>
        </p:nvSpPr>
        <p:spPr>
          <a:xfrm>
            <a:off x="594110" y="2121763"/>
            <a:ext cx="3764826" cy="3773010"/>
          </a:xfrm>
        </p:spPr>
        <p:txBody>
          <a:bodyPr>
            <a:normAutofit/>
          </a:bodyPr>
          <a:lstStyle/>
          <a:p>
            <a:r>
              <a:rPr lang="en-IN" sz="1800" dirty="0"/>
              <a:t>Linear regression</a:t>
            </a:r>
          </a:p>
          <a:p>
            <a:r>
              <a:rPr lang="en-IN" sz="1800" dirty="0"/>
              <a:t>Polynomial regression</a:t>
            </a:r>
          </a:p>
          <a:p>
            <a:r>
              <a:rPr lang="en-IN" sz="1800" dirty="0"/>
              <a:t>Ridge regression</a:t>
            </a:r>
          </a:p>
        </p:txBody>
      </p:sp>
    </p:spTree>
    <p:extLst>
      <p:ext uri="{BB962C8B-B14F-4D97-AF65-F5344CB8AC3E}">
        <p14:creationId xmlns:p14="http://schemas.microsoft.com/office/powerpoint/2010/main" val="1483855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4">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26">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F85AE0CF-124A-445C-9FB5-2A02356C8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324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BD55C81-5DC8-4931-BFB1-8E316EC87BEA}"/>
              </a:ext>
            </a:extLst>
          </p:cNvPr>
          <p:cNvSpPr>
            <a:spLocks noGrp="1"/>
          </p:cNvSpPr>
          <p:nvPr>
            <p:ph type="title"/>
          </p:nvPr>
        </p:nvSpPr>
        <p:spPr>
          <a:xfrm>
            <a:off x="422899" y="576262"/>
            <a:ext cx="3138448" cy="5054515"/>
          </a:xfrm>
        </p:spPr>
        <p:txBody>
          <a:bodyPr vert="horz" lIns="91440" tIns="45720" rIns="91440" bIns="45720" rtlCol="0" anchor="b">
            <a:normAutofit/>
          </a:bodyPr>
          <a:lstStyle/>
          <a:p>
            <a:r>
              <a:rPr lang="en-US" sz="4800" dirty="0"/>
              <a:t>Comparison between classification and regression </a:t>
            </a:r>
          </a:p>
        </p:txBody>
      </p:sp>
      <p:sp>
        <p:nvSpPr>
          <p:cNvPr id="31" name="Rectangle 30">
            <a:extLst>
              <a:ext uri="{FF2B5EF4-FFF2-40B4-BE49-F238E27FC236}">
                <a16:creationId xmlns:a16="http://schemas.microsoft.com/office/drawing/2014/main" id="{ED94FB78-D9F3-4510-93F1-361F35434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78990" y="698863"/>
            <a:ext cx="413010" cy="541351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33" name="Straight Connector 32">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9C6408-AA0E-411D-A5D2-E5F13306F8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037FDE5-206B-4BC3-9891-6CF84C8FBE6A}"/>
              </a:ext>
            </a:extLst>
          </p:cNvPr>
          <p:cNvPicPr>
            <a:picLocks noChangeAspect="1"/>
          </p:cNvPicPr>
          <p:nvPr/>
        </p:nvPicPr>
        <p:blipFill>
          <a:blip r:embed="rId2"/>
          <a:stretch>
            <a:fillRect/>
          </a:stretch>
        </p:blipFill>
        <p:spPr>
          <a:xfrm>
            <a:off x="3974346" y="295992"/>
            <a:ext cx="7390119" cy="5615054"/>
          </a:xfrm>
          <a:prstGeom prst="rect">
            <a:avLst/>
          </a:prstGeom>
        </p:spPr>
      </p:pic>
    </p:spTree>
    <p:extLst>
      <p:ext uri="{BB962C8B-B14F-4D97-AF65-F5344CB8AC3E}">
        <p14:creationId xmlns:p14="http://schemas.microsoft.com/office/powerpoint/2010/main" val="2444070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2A8236-A662-4460-897B-025A41FC42D1}"/>
              </a:ext>
            </a:extLst>
          </p:cNvPr>
          <p:cNvPicPr>
            <a:picLocks noChangeAspect="1"/>
          </p:cNvPicPr>
          <p:nvPr/>
        </p:nvPicPr>
        <p:blipFill>
          <a:blip r:embed="rId2"/>
          <a:stretch>
            <a:fillRect/>
          </a:stretch>
        </p:blipFill>
        <p:spPr>
          <a:xfrm>
            <a:off x="643467" y="743627"/>
            <a:ext cx="10905066" cy="5370744"/>
          </a:xfrm>
          <a:prstGeom prst="rect">
            <a:avLst/>
          </a:prstGeom>
        </p:spPr>
      </p:pic>
    </p:spTree>
    <p:extLst>
      <p:ext uri="{BB962C8B-B14F-4D97-AF65-F5344CB8AC3E}">
        <p14:creationId xmlns:p14="http://schemas.microsoft.com/office/powerpoint/2010/main" val="3073088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2CB061-5D3E-4913-AC54-5CCFE40F7B1D}"/>
              </a:ext>
            </a:extLst>
          </p:cNvPr>
          <p:cNvSpPr>
            <a:spLocks noGrp="1"/>
          </p:cNvSpPr>
          <p:nvPr>
            <p:ph type="title"/>
          </p:nvPr>
        </p:nvSpPr>
        <p:spPr>
          <a:xfrm>
            <a:off x="5354955" y="552182"/>
            <a:ext cx="5998840" cy="5463607"/>
          </a:xfrm>
          <a:noFill/>
        </p:spPr>
        <p:txBody>
          <a:bodyPr vert="horz" lIns="91440" tIns="45720" rIns="91440" bIns="45720" rtlCol="0" anchor="b">
            <a:noAutofit/>
          </a:bodyPr>
          <a:lstStyle/>
          <a:p>
            <a:r>
              <a:rPr lang="en-US" sz="3600" b="1" dirty="0"/>
              <a:t>Problem 1: </a:t>
            </a:r>
            <a:r>
              <a:rPr lang="en-US" sz="3600" dirty="0"/>
              <a:t>You have a large inventory of identical items. You want to predict how many of these items will sell over the next 3 months. </a:t>
            </a:r>
            <a:br>
              <a:rPr lang="en-US" sz="3600" dirty="0"/>
            </a:br>
            <a:br>
              <a:rPr lang="en-US" sz="3600" dirty="0"/>
            </a:br>
            <a:r>
              <a:rPr lang="en-US" sz="3600" b="1" dirty="0"/>
              <a:t>Problem 2: </a:t>
            </a:r>
            <a:r>
              <a:rPr lang="en-US" sz="3600" dirty="0"/>
              <a:t>You’d like software to examine individual customer accounts, and for each account decide if it has been hacked/compromised. </a:t>
            </a:r>
          </a:p>
        </p:txBody>
      </p:sp>
      <p:pic>
        <p:nvPicPr>
          <p:cNvPr id="4" name="Picture 3">
            <a:extLst>
              <a:ext uri="{FF2B5EF4-FFF2-40B4-BE49-F238E27FC236}">
                <a16:creationId xmlns:a16="http://schemas.microsoft.com/office/drawing/2014/main" id="{5C5C5D29-1AC6-455E-82ED-73816015CEDC}"/>
              </a:ext>
            </a:extLst>
          </p:cNvPr>
          <p:cNvPicPr>
            <a:picLocks noChangeAspect="1"/>
          </p:cNvPicPr>
          <p:nvPr/>
        </p:nvPicPr>
        <p:blipFill rotWithShape="1">
          <a:blip r:embed="rId3"/>
          <a:srcRect l="42694" r="2702"/>
          <a:stretch/>
        </p:blipFill>
        <p:spPr>
          <a:xfrm>
            <a:off x="20" y="10"/>
            <a:ext cx="4992985" cy="6857990"/>
          </a:xfrm>
          <a:prstGeom prst="rect">
            <a:avLst/>
          </a:prstGeom>
        </p:spPr>
      </p:pic>
    </p:spTree>
    <p:extLst>
      <p:ext uri="{BB962C8B-B14F-4D97-AF65-F5344CB8AC3E}">
        <p14:creationId xmlns:p14="http://schemas.microsoft.com/office/powerpoint/2010/main" val="1679653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DF3BEF5D-816D-4F51-A029-0243943F4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E2455-253B-46BE-A851-52B07D804F07}"/>
              </a:ext>
            </a:extLst>
          </p:cNvPr>
          <p:cNvSpPr>
            <a:spLocks noGrp="1"/>
          </p:cNvSpPr>
          <p:nvPr>
            <p:ph type="title"/>
          </p:nvPr>
        </p:nvSpPr>
        <p:spPr>
          <a:xfrm>
            <a:off x="422898" y="576263"/>
            <a:ext cx="3881313" cy="2967606"/>
          </a:xfrm>
        </p:spPr>
        <p:txBody>
          <a:bodyPr vert="horz" lIns="91440" tIns="45720" rIns="91440" bIns="45720" rtlCol="0" anchor="b">
            <a:normAutofit/>
          </a:bodyPr>
          <a:lstStyle/>
          <a:p>
            <a:r>
              <a:rPr lang="en-US" sz="4800"/>
              <a:t>Clustering </a:t>
            </a:r>
          </a:p>
        </p:txBody>
      </p:sp>
      <p:sp>
        <p:nvSpPr>
          <p:cNvPr id="3" name="Content Placeholder 2">
            <a:extLst>
              <a:ext uri="{FF2B5EF4-FFF2-40B4-BE49-F238E27FC236}">
                <a16:creationId xmlns:a16="http://schemas.microsoft.com/office/drawing/2014/main" id="{1EF08102-297C-4B22-BE78-8FD4252699E7}"/>
              </a:ext>
            </a:extLst>
          </p:cNvPr>
          <p:cNvSpPr>
            <a:spLocks noGrp="1"/>
          </p:cNvSpPr>
          <p:nvPr>
            <p:ph idx="1"/>
          </p:nvPr>
        </p:nvSpPr>
        <p:spPr>
          <a:xfrm>
            <a:off x="422898" y="3764975"/>
            <a:ext cx="3881313" cy="2192683"/>
          </a:xfrm>
        </p:spPr>
        <p:txBody>
          <a:bodyPr vert="horz" lIns="91440" tIns="45720" rIns="91440" bIns="45720" rtlCol="0">
            <a:normAutofit/>
          </a:bodyPr>
          <a:lstStyle/>
          <a:p>
            <a:pPr marL="0" indent="0">
              <a:buNone/>
            </a:pPr>
            <a:r>
              <a:rPr lang="en-US" sz="2400" b="0" i="1">
                <a:effectLst/>
              </a:rPr>
              <a:t>Divides objects based on unknown features.</a:t>
            </a:r>
            <a:endParaRPr lang="en-US" sz="2400"/>
          </a:p>
        </p:txBody>
      </p:sp>
      <p:pic>
        <p:nvPicPr>
          <p:cNvPr id="4" name="Picture 3">
            <a:extLst>
              <a:ext uri="{FF2B5EF4-FFF2-40B4-BE49-F238E27FC236}">
                <a16:creationId xmlns:a16="http://schemas.microsoft.com/office/drawing/2014/main" id="{ECD9ADC6-524A-4C05-8B5F-1E2CF9BD162D}"/>
              </a:ext>
            </a:extLst>
          </p:cNvPr>
          <p:cNvPicPr>
            <a:picLocks noChangeAspect="1"/>
          </p:cNvPicPr>
          <p:nvPr/>
        </p:nvPicPr>
        <p:blipFill rotWithShape="1">
          <a:blip r:embed="rId2"/>
          <a:srcRect t="8179" r="-2" b="18029"/>
          <a:stretch/>
        </p:blipFill>
        <p:spPr>
          <a:xfrm>
            <a:off x="5359638" y="1122947"/>
            <a:ext cx="6002940" cy="4834711"/>
          </a:xfrm>
          <a:prstGeom prst="rect">
            <a:avLst/>
          </a:prstGeom>
        </p:spPr>
      </p:pic>
      <p:sp>
        <p:nvSpPr>
          <p:cNvPr id="15" name="Rectangle 14">
            <a:extLst>
              <a:ext uri="{FF2B5EF4-FFF2-40B4-BE49-F238E27FC236}">
                <a16:creationId xmlns:a16="http://schemas.microsoft.com/office/drawing/2014/main" id="{285EE6CD-C61E-4F22-9787-1ADF1D3EB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67774" y="678699"/>
            <a:ext cx="823464" cy="543470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17" name="Straight Connector 16">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912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988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0F47-5D20-4404-8925-746AC66A7CCF}"/>
              </a:ext>
            </a:extLst>
          </p:cNvPr>
          <p:cNvSpPr>
            <a:spLocks noGrp="1"/>
          </p:cNvSpPr>
          <p:nvPr>
            <p:ph type="title"/>
          </p:nvPr>
        </p:nvSpPr>
        <p:spPr/>
        <p:txBody>
          <a:bodyPr/>
          <a:lstStyle/>
          <a:p>
            <a:r>
              <a:rPr lang="en-US" dirty="0"/>
              <a:t>Pandas </a:t>
            </a:r>
            <a:endParaRPr lang="en-IN" dirty="0"/>
          </a:p>
        </p:txBody>
      </p:sp>
      <p:sp>
        <p:nvSpPr>
          <p:cNvPr id="3" name="Content Placeholder 2">
            <a:extLst>
              <a:ext uri="{FF2B5EF4-FFF2-40B4-BE49-F238E27FC236}">
                <a16:creationId xmlns:a16="http://schemas.microsoft.com/office/drawing/2014/main" id="{6099561B-F60D-4635-A3B8-76D286EC665A}"/>
              </a:ext>
            </a:extLst>
          </p:cNvPr>
          <p:cNvSpPr>
            <a:spLocks noGrp="1"/>
          </p:cNvSpPr>
          <p:nvPr>
            <p:ph idx="1"/>
          </p:nvPr>
        </p:nvSpPr>
        <p:spPr/>
        <p:txBody>
          <a:bodyPr/>
          <a:lstStyle/>
          <a:p>
            <a:r>
              <a:rPr lang="en-US" dirty="0"/>
              <a:t>Power shell – pip install </a:t>
            </a:r>
            <a:r>
              <a:rPr lang="en-US" dirty="0" err="1"/>
              <a:t>pandas,numpy</a:t>
            </a:r>
            <a:r>
              <a:rPr lang="en-US" dirty="0"/>
              <a:t> ; pip install </a:t>
            </a:r>
            <a:r>
              <a:rPr lang="en-US" dirty="0" err="1"/>
              <a:t>jupyter</a:t>
            </a:r>
            <a:r>
              <a:rPr lang="en-US" dirty="0"/>
              <a:t> ; </a:t>
            </a:r>
            <a:r>
              <a:rPr lang="en-US" dirty="0" err="1"/>
              <a:t>jupyter</a:t>
            </a:r>
            <a:r>
              <a:rPr lang="en-US" dirty="0"/>
              <a:t> notebook</a:t>
            </a:r>
          </a:p>
          <a:p>
            <a:r>
              <a:rPr lang="en-US" dirty="0"/>
              <a:t>Import </a:t>
            </a:r>
            <a:r>
              <a:rPr lang="en-US" dirty="0" err="1"/>
              <a:t>numpy</a:t>
            </a:r>
            <a:r>
              <a:rPr lang="en-US" dirty="0"/>
              <a:t> and pandas</a:t>
            </a:r>
          </a:p>
          <a:p>
            <a:r>
              <a:rPr lang="en-US" dirty="0"/>
              <a:t>Dictionary – dict1 = { “name”:[‘name1’, ‘name2’, ‘name3’] , “marks”:[12,34,98], “city”:[‘city1’, ‘city2’, ‘city3’]</a:t>
            </a:r>
          </a:p>
          <a:p>
            <a:r>
              <a:rPr lang="en-US" dirty="0"/>
              <a:t> df = </a:t>
            </a:r>
            <a:r>
              <a:rPr lang="en-US" dirty="0" err="1"/>
              <a:t>pd.DataFrame</a:t>
            </a:r>
            <a:r>
              <a:rPr lang="en-US" dirty="0"/>
              <a:t>(dict1)</a:t>
            </a:r>
          </a:p>
          <a:p>
            <a:r>
              <a:rPr lang="en-US" dirty="0"/>
              <a:t> df</a:t>
            </a:r>
          </a:p>
          <a:p>
            <a:pPr marL="0" indent="0">
              <a:buNone/>
            </a:pPr>
            <a:endParaRPr lang="en-US" dirty="0"/>
          </a:p>
        </p:txBody>
      </p:sp>
    </p:spTree>
    <p:extLst>
      <p:ext uri="{BB962C8B-B14F-4D97-AF65-F5344CB8AC3E}">
        <p14:creationId xmlns:p14="http://schemas.microsoft.com/office/powerpoint/2010/main" val="1964497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06B839-505A-4197-A3FA-4888DFA676A3}"/>
              </a:ext>
            </a:extLst>
          </p:cNvPr>
          <p:cNvSpPr>
            <a:spLocks noGrp="1"/>
          </p:cNvSpPr>
          <p:nvPr>
            <p:ph type="title"/>
          </p:nvPr>
        </p:nvSpPr>
        <p:spPr>
          <a:xfrm>
            <a:off x="2835357" y="920828"/>
            <a:ext cx="3962061" cy="4516360"/>
          </a:xfrm>
        </p:spPr>
        <p:txBody>
          <a:bodyPr anchor="t">
            <a:normAutofit/>
          </a:bodyPr>
          <a:lstStyle/>
          <a:p>
            <a:r>
              <a:rPr lang="en-IN" sz="6000" dirty="0"/>
              <a:t>Use </a:t>
            </a:r>
          </a:p>
        </p:txBody>
      </p:sp>
      <p:sp>
        <p:nvSpPr>
          <p:cNvPr id="40" name="Rectangle 2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2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2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Rectangle 2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B996013-3A04-430E-AF7F-6DC4A96F903F}"/>
              </a:ext>
            </a:extLst>
          </p:cNvPr>
          <p:cNvSpPr>
            <a:spLocks noGrp="1"/>
          </p:cNvSpPr>
          <p:nvPr>
            <p:ph idx="1"/>
          </p:nvPr>
        </p:nvSpPr>
        <p:spPr>
          <a:xfrm>
            <a:off x="5070020" y="1698170"/>
            <a:ext cx="6478513" cy="4516361"/>
          </a:xfrm>
        </p:spPr>
        <p:txBody>
          <a:bodyPr>
            <a:normAutofit/>
          </a:bodyPr>
          <a:lstStyle/>
          <a:p>
            <a:pPr>
              <a:buFont typeface="Arial" panose="020B0604020202020204" pitchFamily="34" charset="0"/>
              <a:buChar char="•"/>
            </a:pPr>
            <a:r>
              <a:rPr lang="en-US" sz="3200" b="0" i="0" dirty="0">
                <a:effectLst/>
                <a:latin typeface="merriweather"/>
              </a:rPr>
              <a:t>For market segmentation (types of customers, loyalty)</a:t>
            </a:r>
          </a:p>
          <a:p>
            <a:pPr>
              <a:buFont typeface="Arial" panose="020B0604020202020204" pitchFamily="34" charset="0"/>
              <a:buChar char="•"/>
            </a:pPr>
            <a:r>
              <a:rPr lang="en-US" sz="3200" b="0" i="0" dirty="0">
                <a:effectLst/>
                <a:latin typeface="merriweather"/>
              </a:rPr>
              <a:t>To merge close points on a map</a:t>
            </a:r>
          </a:p>
          <a:p>
            <a:pPr>
              <a:buFont typeface="Arial" panose="020B0604020202020204" pitchFamily="34" charset="0"/>
              <a:buChar char="•"/>
            </a:pPr>
            <a:r>
              <a:rPr lang="en-US" sz="3200" b="0" i="0" dirty="0">
                <a:effectLst/>
                <a:latin typeface="merriweather"/>
              </a:rPr>
              <a:t>For image compression</a:t>
            </a:r>
          </a:p>
          <a:p>
            <a:pPr>
              <a:buFont typeface="Arial" panose="020B0604020202020204" pitchFamily="34" charset="0"/>
              <a:buChar char="•"/>
            </a:pPr>
            <a:r>
              <a:rPr lang="en-US" sz="3200" b="0" i="0" dirty="0">
                <a:effectLst/>
                <a:latin typeface="merriweather"/>
              </a:rPr>
              <a:t>To analyze and label new data</a:t>
            </a:r>
          </a:p>
          <a:p>
            <a:pPr>
              <a:buFont typeface="Arial" panose="020B0604020202020204" pitchFamily="34" charset="0"/>
              <a:buChar char="•"/>
            </a:pPr>
            <a:r>
              <a:rPr lang="en-US" sz="3200" b="0" i="0" dirty="0">
                <a:effectLst/>
                <a:latin typeface="merriweather"/>
              </a:rPr>
              <a:t>To detect abnormal behavior</a:t>
            </a:r>
          </a:p>
          <a:p>
            <a:pPr marL="0" indent="0">
              <a:buNone/>
            </a:pPr>
            <a:endParaRPr lang="en-IN" sz="2000" dirty="0"/>
          </a:p>
        </p:txBody>
      </p:sp>
      <p:sp>
        <p:nvSpPr>
          <p:cNvPr id="44" name="Isosceles Triangle 3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Isosceles Triangle 3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57366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0D9999-12BD-4D86-8495-304BDCEBBEEA}"/>
              </a:ext>
            </a:extLst>
          </p:cNvPr>
          <p:cNvPicPr>
            <a:picLocks noChangeAspect="1"/>
          </p:cNvPicPr>
          <p:nvPr/>
        </p:nvPicPr>
        <p:blipFill rotWithShape="1">
          <a:blip r:embed="rId2"/>
          <a:srcRect t="6568" r="9091" b="2523"/>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5709F-86F3-447A-A43A-80115295A8EC}"/>
              </a:ext>
            </a:extLst>
          </p:cNvPr>
          <p:cNvSpPr>
            <a:spLocks noGrp="1"/>
          </p:cNvSpPr>
          <p:nvPr>
            <p:ph type="title"/>
          </p:nvPr>
        </p:nvSpPr>
        <p:spPr>
          <a:xfrm>
            <a:off x="594805" y="640263"/>
            <a:ext cx="3759240" cy="1344975"/>
          </a:xfrm>
        </p:spPr>
        <p:txBody>
          <a:bodyPr>
            <a:normAutofit/>
          </a:bodyPr>
          <a:lstStyle/>
          <a:p>
            <a:r>
              <a:rPr lang="en-IN" sz="4000"/>
              <a:t>Popular algorithm </a:t>
            </a:r>
          </a:p>
        </p:txBody>
      </p:sp>
      <p:sp>
        <p:nvSpPr>
          <p:cNvPr id="3" name="Content Placeholder 2">
            <a:extLst>
              <a:ext uri="{FF2B5EF4-FFF2-40B4-BE49-F238E27FC236}">
                <a16:creationId xmlns:a16="http://schemas.microsoft.com/office/drawing/2014/main" id="{81A66D10-5549-49C1-BD0B-F19282B1F20D}"/>
              </a:ext>
            </a:extLst>
          </p:cNvPr>
          <p:cNvSpPr>
            <a:spLocks noGrp="1"/>
          </p:cNvSpPr>
          <p:nvPr>
            <p:ph idx="1"/>
          </p:nvPr>
        </p:nvSpPr>
        <p:spPr>
          <a:xfrm>
            <a:off x="594110" y="2121763"/>
            <a:ext cx="3764826" cy="3773010"/>
          </a:xfrm>
        </p:spPr>
        <p:txBody>
          <a:bodyPr>
            <a:normAutofit/>
          </a:bodyPr>
          <a:lstStyle/>
          <a:p>
            <a:r>
              <a:rPr lang="en-IN" sz="1800" b="0" i="0" dirty="0">
                <a:effectLst/>
                <a:latin typeface="merriweather"/>
              </a:rPr>
              <a:t> </a:t>
            </a:r>
            <a:r>
              <a:rPr lang="en-IN" sz="1800" dirty="0">
                <a:latin typeface="merriweather"/>
              </a:rPr>
              <a:t>K-means clustering</a:t>
            </a:r>
          </a:p>
          <a:p>
            <a:r>
              <a:rPr lang="en-IN" sz="1800" b="0" i="0" dirty="0">
                <a:effectLst/>
                <a:latin typeface="merriweather"/>
              </a:rPr>
              <a:t> </a:t>
            </a:r>
            <a:r>
              <a:rPr lang="en-IN" sz="1800" dirty="0">
                <a:latin typeface="merriweather"/>
              </a:rPr>
              <a:t>Mean-Shift</a:t>
            </a:r>
          </a:p>
          <a:p>
            <a:r>
              <a:rPr lang="en-IN" sz="1800" dirty="0">
                <a:latin typeface="merriweather"/>
              </a:rPr>
              <a:t>DBSCAN</a:t>
            </a:r>
            <a:endParaRPr lang="en-IN" sz="1800" dirty="0"/>
          </a:p>
        </p:txBody>
      </p:sp>
    </p:spTree>
    <p:extLst>
      <p:ext uri="{BB962C8B-B14F-4D97-AF65-F5344CB8AC3E}">
        <p14:creationId xmlns:p14="http://schemas.microsoft.com/office/powerpoint/2010/main" val="2283871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37EC-F522-41CA-A1A7-37C7D3301D29}"/>
              </a:ext>
            </a:extLst>
          </p:cNvPr>
          <p:cNvSpPr>
            <a:spLocks noGrp="1"/>
          </p:cNvSpPr>
          <p:nvPr>
            <p:ph type="title"/>
          </p:nvPr>
        </p:nvSpPr>
        <p:spPr/>
        <p:txBody>
          <a:bodyPr/>
          <a:lstStyle/>
          <a:p>
            <a:r>
              <a:rPr lang="en-IN"/>
              <a:t>Dimensionality reduction (generalization)</a:t>
            </a:r>
            <a:endParaRPr lang="en-IN" dirty="0"/>
          </a:p>
        </p:txBody>
      </p:sp>
      <p:sp>
        <p:nvSpPr>
          <p:cNvPr id="3" name="Content Placeholder 2">
            <a:extLst>
              <a:ext uri="{FF2B5EF4-FFF2-40B4-BE49-F238E27FC236}">
                <a16:creationId xmlns:a16="http://schemas.microsoft.com/office/drawing/2014/main" id="{4773E3F2-5A06-493B-9E45-E27082AC6626}"/>
              </a:ext>
            </a:extLst>
          </p:cNvPr>
          <p:cNvSpPr>
            <a:spLocks noGrp="1"/>
          </p:cNvSpPr>
          <p:nvPr>
            <p:ph idx="1"/>
          </p:nvPr>
        </p:nvSpPr>
        <p:spPr/>
        <p:txBody>
          <a:bodyPr/>
          <a:lstStyle/>
          <a:p>
            <a:r>
              <a:rPr lang="en-IN"/>
              <a:t>It is used to reduce the number of input variables in a dataset. </a:t>
            </a:r>
            <a:endParaRPr lang="en-IN" dirty="0"/>
          </a:p>
        </p:txBody>
      </p:sp>
      <p:pic>
        <p:nvPicPr>
          <p:cNvPr id="3074" name="Picture 2">
            <a:extLst>
              <a:ext uri="{FF2B5EF4-FFF2-40B4-BE49-F238E27FC236}">
                <a16:creationId xmlns:a16="http://schemas.microsoft.com/office/drawing/2014/main" id="{BAE6138E-76AF-4725-9A07-001BA310DC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26"/>
          <a:stretch/>
        </p:blipFill>
        <p:spPr bwMode="auto">
          <a:xfrm>
            <a:off x="838200" y="2659063"/>
            <a:ext cx="5153025" cy="351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C2E234-D654-4BA4-9F75-17CC33F8793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375" b="50542" l="10000" r="90000">
                        <a14:foregroundMark x1="24875" y1="34890" x2="34102" y2="28016"/>
                        <a14:foregroundMark x1="34102" y1="28016" x2="33902" y2="42542"/>
                        <a14:foregroundMark x1="33902" y1="42542" x2="23069" y2="45914"/>
                        <a14:foregroundMark x1="23069" y1="45914" x2="28887" y2="33722"/>
                        <a14:foregroundMark x1="28887" y1="33722" x2="31896" y2="38521"/>
                        <a14:foregroundMark x1="45135" y1="36965" x2="56670" y2="40208"/>
                        <a14:foregroundMark x1="56670" y1="40208" x2="46740" y2="35927"/>
                        <a14:foregroundMark x1="46740" y1="35927" x2="44233" y2="39689"/>
                        <a14:foregroundMark x1="78937" y1="38911" x2="74624" y2="41245"/>
                      </a14:backgroundRemoval>
                    </a14:imgEffect>
                  </a14:imgLayer>
                </a14:imgProps>
              </a:ext>
            </a:extLst>
          </a:blip>
          <a:srcRect t="8729" b="44812"/>
          <a:stretch/>
        </p:blipFill>
        <p:spPr>
          <a:xfrm>
            <a:off x="5991225" y="2981386"/>
            <a:ext cx="6184971" cy="2645692"/>
          </a:xfrm>
          <a:prstGeom prst="rect">
            <a:avLst/>
          </a:prstGeom>
        </p:spPr>
      </p:pic>
    </p:spTree>
    <p:extLst>
      <p:ext uri="{BB962C8B-B14F-4D97-AF65-F5344CB8AC3E}">
        <p14:creationId xmlns:p14="http://schemas.microsoft.com/office/powerpoint/2010/main" val="3176679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6EF5C-8DB0-4EBB-9EC5-4E46F2390D13}"/>
              </a:ext>
            </a:extLst>
          </p:cNvPr>
          <p:cNvSpPr>
            <a:spLocks noGrp="1"/>
          </p:cNvSpPr>
          <p:nvPr>
            <p:ph type="title"/>
          </p:nvPr>
        </p:nvSpPr>
        <p:spPr>
          <a:xfrm>
            <a:off x="1075767" y="1188637"/>
            <a:ext cx="2988234" cy="4480726"/>
          </a:xfrm>
        </p:spPr>
        <p:txBody>
          <a:bodyPr>
            <a:normAutofit/>
          </a:bodyPr>
          <a:lstStyle/>
          <a:p>
            <a:pPr algn="r"/>
            <a:r>
              <a:rPr lang="en-IN" sz="6600"/>
              <a:t>Use </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3BC08A-2B77-4704-8D1E-C319725797E6}"/>
              </a:ext>
            </a:extLst>
          </p:cNvPr>
          <p:cNvSpPr>
            <a:spLocks noGrp="1"/>
          </p:cNvSpPr>
          <p:nvPr>
            <p:ph idx="1"/>
          </p:nvPr>
        </p:nvSpPr>
        <p:spPr>
          <a:xfrm>
            <a:off x="5255260" y="1648870"/>
            <a:ext cx="4702848" cy="3560260"/>
          </a:xfrm>
        </p:spPr>
        <p:txBody>
          <a:bodyPr anchor="ctr">
            <a:normAutofit/>
          </a:bodyPr>
          <a:lstStyle/>
          <a:p>
            <a:pPr>
              <a:buFont typeface="Arial" panose="020B0604020202020204" pitchFamily="34" charset="0"/>
              <a:buChar char="•"/>
            </a:pPr>
            <a:r>
              <a:rPr lang="en-US" sz="2400" b="0" i="0" dirty="0">
                <a:effectLst/>
                <a:latin typeface="merriweather"/>
              </a:rPr>
              <a:t>Recommender systems (★)</a:t>
            </a:r>
          </a:p>
          <a:p>
            <a:pPr>
              <a:buFont typeface="Arial" panose="020B0604020202020204" pitchFamily="34" charset="0"/>
              <a:buChar char="•"/>
            </a:pPr>
            <a:r>
              <a:rPr lang="en-US" sz="2400" b="0" i="0" dirty="0">
                <a:effectLst/>
                <a:latin typeface="merriweather"/>
              </a:rPr>
              <a:t>Beautiful visualizations</a:t>
            </a:r>
          </a:p>
          <a:p>
            <a:pPr>
              <a:buFont typeface="Arial" panose="020B0604020202020204" pitchFamily="34" charset="0"/>
              <a:buChar char="•"/>
            </a:pPr>
            <a:r>
              <a:rPr lang="en-US" sz="2400" b="0" i="0" dirty="0">
                <a:effectLst/>
                <a:latin typeface="merriweather"/>
              </a:rPr>
              <a:t>Topic modeling and similar document search</a:t>
            </a:r>
          </a:p>
          <a:p>
            <a:pPr>
              <a:buFont typeface="Arial" panose="020B0604020202020204" pitchFamily="34" charset="0"/>
              <a:buChar char="•"/>
            </a:pPr>
            <a:r>
              <a:rPr lang="en-US" sz="2400" b="0" i="0" dirty="0">
                <a:effectLst/>
                <a:latin typeface="merriweather"/>
              </a:rPr>
              <a:t>Fake image analysis</a:t>
            </a:r>
          </a:p>
          <a:p>
            <a:pPr>
              <a:buFont typeface="Arial" panose="020B0604020202020204" pitchFamily="34" charset="0"/>
              <a:buChar char="•"/>
            </a:pPr>
            <a:r>
              <a:rPr lang="en-US" sz="2400" b="0" i="0" dirty="0">
                <a:effectLst/>
                <a:latin typeface="merriweather"/>
              </a:rPr>
              <a:t>Risk management</a:t>
            </a:r>
          </a:p>
          <a:p>
            <a:endParaRPr lang="en-IN" sz="2400" dirty="0"/>
          </a:p>
        </p:txBody>
      </p:sp>
    </p:spTree>
    <p:extLst>
      <p:ext uri="{BB962C8B-B14F-4D97-AF65-F5344CB8AC3E}">
        <p14:creationId xmlns:p14="http://schemas.microsoft.com/office/powerpoint/2010/main" val="484773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242D073-5E09-44AA-8BCA-666C34A6ECB7}"/>
              </a:ext>
            </a:extLst>
          </p:cNvPr>
          <p:cNvPicPr>
            <a:picLocks noGrp="1" noChangeAspect="1"/>
          </p:cNvPicPr>
          <p:nvPr>
            <p:ph idx="4294967295"/>
          </p:nvPr>
        </p:nvPicPr>
        <p:blipFill>
          <a:blip r:embed="rId2"/>
          <a:stretch>
            <a:fillRect/>
          </a:stretch>
        </p:blipFill>
        <p:spPr>
          <a:xfrm>
            <a:off x="1691994" y="643466"/>
            <a:ext cx="8808012" cy="5571067"/>
          </a:xfrm>
          <a:prstGeom prst="rect">
            <a:avLst/>
          </a:prstGeom>
        </p:spPr>
      </p:pic>
    </p:spTree>
    <p:extLst>
      <p:ext uri="{BB962C8B-B14F-4D97-AF65-F5344CB8AC3E}">
        <p14:creationId xmlns:p14="http://schemas.microsoft.com/office/powerpoint/2010/main" val="1630149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C159F6-2C32-46D9-8C76-B338FE12381A}"/>
              </a:ext>
            </a:extLst>
          </p:cNvPr>
          <p:cNvSpPr>
            <a:spLocks noGrp="1"/>
          </p:cNvSpPr>
          <p:nvPr>
            <p:ph type="title"/>
          </p:nvPr>
        </p:nvSpPr>
        <p:spPr>
          <a:xfrm>
            <a:off x="1006900" y="1188637"/>
            <a:ext cx="3141430" cy="4480726"/>
          </a:xfrm>
        </p:spPr>
        <p:txBody>
          <a:bodyPr>
            <a:normAutofit/>
          </a:bodyPr>
          <a:lstStyle/>
          <a:p>
            <a:pPr algn="r"/>
            <a:r>
              <a:rPr lang="en-IN" sz="5600"/>
              <a:t>Popular algorithm</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B9AE9E-3487-41B3-B6A3-9B5BFAB1971A}"/>
              </a:ext>
            </a:extLst>
          </p:cNvPr>
          <p:cNvSpPr>
            <a:spLocks noGrp="1"/>
          </p:cNvSpPr>
          <p:nvPr>
            <p:ph idx="1"/>
          </p:nvPr>
        </p:nvSpPr>
        <p:spPr>
          <a:xfrm>
            <a:off x="5138928" y="1338729"/>
            <a:ext cx="4795584" cy="4180542"/>
          </a:xfrm>
        </p:spPr>
        <p:txBody>
          <a:bodyPr anchor="ctr">
            <a:normAutofit/>
          </a:bodyPr>
          <a:lstStyle/>
          <a:p>
            <a:r>
              <a:rPr lang="en-IN" sz="2400" b="0" i="0" dirty="0">
                <a:effectLst/>
                <a:latin typeface="merriweather"/>
              </a:rPr>
              <a:t> </a:t>
            </a:r>
            <a:r>
              <a:rPr lang="en-IN" sz="2400" dirty="0">
                <a:latin typeface="merriweather"/>
              </a:rPr>
              <a:t>Principal Component Analysis</a:t>
            </a:r>
            <a:r>
              <a:rPr lang="en-IN" sz="2400" b="0" i="0" dirty="0">
                <a:effectLst/>
                <a:latin typeface="merriweather"/>
              </a:rPr>
              <a:t>(PCA)</a:t>
            </a:r>
          </a:p>
          <a:p>
            <a:r>
              <a:rPr lang="en-IN" sz="2400" dirty="0">
                <a:latin typeface="merriweather"/>
              </a:rPr>
              <a:t>Singular Value Decomposition</a:t>
            </a:r>
            <a:r>
              <a:rPr lang="en-IN" sz="2400" b="0" i="0" dirty="0">
                <a:effectLst/>
                <a:latin typeface="merriweather"/>
              </a:rPr>
              <a:t>(SVD)</a:t>
            </a:r>
          </a:p>
          <a:p>
            <a:r>
              <a:rPr lang="en-IN" sz="2400" b="0" i="0" dirty="0">
                <a:effectLst/>
                <a:latin typeface="merriweather"/>
              </a:rPr>
              <a:t> </a:t>
            </a:r>
            <a:r>
              <a:rPr lang="en-IN" sz="2400" dirty="0">
                <a:latin typeface="merriweather"/>
              </a:rPr>
              <a:t>Latent Dirichlet allocation</a:t>
            </a:r>
            <a:r>
              <a:rPr lang="en-IN" sz="2400" b="0" i="0" dirty="0">
                <a:effectLst/>
                <a:latin typeface="merriweather"/>
              </a:rPr>
              <a:t>(LDA)</a:t>
            </a:r>
          </a:p>
          <a:p>
            <a:r>
              <a:rPr lang="en-IN" sz="2400" dirty="0">
                <a:latin typeface="merriweather"/>
              </a:rPr>
              <a:t>Latent Semantic Analysis</a:t>
            </a:r>
            <a:r>
              <a:rPr lang="en-IN" sz="2400" b="0" i="0" dirty="0">
                <a:effectLst/>
                <a:latin typeface="merriweather"/>
              </a:rPr>
              <a:t> (LSA, </a:t>
            </a:r>
            <a:r>
              <a:rPr lang="en-IN" sz="2400" b="0" i="0" dirty="0" err="1">
                <a:effectLst/>
                <a:latin typeface="merriweather"/>
              </a:rPr>
              <a:t>pLSA</a:t>
            </a:r>
            <a:r>
              <a:rPr lang="en-IN" sz="2400" b="0" i="0" dirty="0">
                <a:effectLst/>
                <a:latin typeface="merriweather"/>
              </a:rPr>
              <a:t>, GLSA)</a:t>
            </a:r>
          </a:p>
          <a:p>
            <a:r>
              <a:rPr lang="en-IN" sz="2400" b="0" i="0" dirty="0">
                <a:effectLst/>
                <a:latin typeface="merriweather"/>
              </a:rPr>
              <a:t> </a:t>
            </a:r>
            <a:r>
              <a:rPr lang="en-IN" sz="2400" dirty="0">
                <a:latin typeface="merriweather"/>
              </a:rPr>
              <a:t>t-SNE</a:t>
            </a:r>
            <a:r>
              <a:rPr lang="en-IN" sz="2400" b="0" i="0" dirty="0">
                <a:effectLst/>
                <a:latin typeface="merriweather"/>
              </a:rPr>
              <a:t> (for visualization)</a:t>
            </a:r>
            <a:endParaRPr lang="en-IN" sz="2400" dirty="0"/>
          </a:p>
        </p:txBody>
      </p:sp>
    </p:spTree>
    <p:extLst>
      <p:ext uri="{BB962C8B-B14F-4D97-AF65-F5344CB8AC3E}">
        <p14:creationId xmlns:p14="http://schemas.microsoft.com/office/powerpoint/2010/main" val="1156661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18">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C4BBF182-F88E-4160-9D7C-A47A76132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A0504EE-683F-4FE2-A169-83C71FAA3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A61CFF-0E76-478B-B02B-73692D891E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5CA8E3E-51E5-48F4-BCA2-09D4C41443E4}"/>
              </a:ext>
            </a:extLst>
          </p:cNvPr>
          <p:cNvPicPr>
            <a:picLocks noChangeAspect="1"/>
          </p:cNvPicPr>
          <p:nvPr/>
        </p:nvPicPr>
        <p:blipFill>
          <a:blip r:embed="rId2"/>
          <a:stretch>
            <a:fillRect/>
          </a:stretch>
        </p:blipFill>
        <p:spPr>
          <a:xfrm>
            <a:off x="1460500" y="3060700"/>
            <a:ext cx="5880100" cy="2946400"/>
          </a:xfrm>
          <a:prstGeom prst="rect">
            <a:avLst/>
          </a:prstGeom>
        </p:spPr>
      </p:pic>
      <p:pic>
        <p:nvPicPr>
          <p:cNvPr id="7" name="Picture 6">
            <a:extLst>
              <a:ext uri="{FF2B5EF4-FFF2-40B4-BE49-F238E27FC236}">
                <a16:creationId xmlns:a16="http://schemas.microsoft.com/office/drawing/2014/main" id="{3DD1037B-4215-45B5-9CEE-B00E1E8CE277}"/>
              </a:ext>
            </a:extLst>
          </p:cNvPr>
          <p:cNvPicPr>
            <a:picLocks noChangeAspect="1"/>
          </p:cNvPicPr>
          <p:nvPr/>
        </p:nvPicPr>
        <p:blipFill rotWithShape="1">
          <a:blip r:embed="rId3"/>
          <a:srcRect l="8159" t="9190" r="10942" b="29775"/>
          <a:stretch/>
        </p:blipFill>
        <p:spPr>
          <a:xfrm>
            <a:off x="7404100" y="3060700"/>
            <a:ext cx="3937000" cy="2946400"/>
          </a:xfrm>
          <a:prstGeom prst="rect">
            <a:avLst/>
          </a:prstGeom>
        </p:spPr>
      </p:pic>
      <p:sp>
        <p:nvSpPr>
          <p:cNvPr id="2" name="Title 1">
            <a:extLst>
              <a:ext uri="{FF2B5EF4-FFF2-40B4-BE49-F238E27FC236}">
                <a16:creationId xmlns:a16="http://schemas.microsoft.com/office/drawing/2014/main" id="{D21D0180-73D0-45FD-A7AF-0003B72E0CA6}"/>
              </a:ext>
            </a:extLst>
          </p:cNvPr>
          <p:cNvSpPr>
            <a:spLocks noGrp="1"/>
          </p:cNvSpPr>
          <p:nvPr>
            <p:ph type="title"/>
          </p:nvPr>
        </p:nvSpPr>
        <p:spPr>
          <a:xfrm>
            <a:off x="422898" y="519764"/>
            <a:ext cx="5068315" cy="2088682"/>
          </a:xfrm>
        </p:spPr>
        <p:txBody>
          <a:bodyPr anchor="b">
            <a:normAutofit/>
          </a:bodyPr>
          <a:lstStyle/>
          <a:p>
            <a:r>
              <a:rPr lang="en-IN" sz="4800" dirty="0"/>
              <a:t>Association rule learning</a:t>
            </a:r>
          </a:p>
        </p:txBody>
      </p:sp>
      <p:sp>
        <p:nvSpPr>
          <p:cNvPr id="3" name="Content Placeholder 2">
            <a:extLst>
              <a:ext uri="{FF2B5EF4-FFF2-40B4-BE49-F238E27FC236}">
                <a16:creationId xmlns:a16="http://schemas.microsoft.com/office/drawing/2014/main" id="{21EA0801-31AE-4997-8213-E9BFA20828DF}"/>
              </a:ext>
            </a:extLst>
          </p:cNvPr>
          <p:cNvSpPr>
            <a:spLocks noGrp="1"/>
          </p:cNvSpPr>
          <p:nvPr>
            <p:ph idx="1"/>
          </p:nvPr>
        </p:nvSpPr>
        <p:spPr>
          <a:xfrm>
            <a:off x="5778500" y="508000"/>
            <a:ext cx="5410200" cy="2082800"/>
          </a:xfrm>
        </p:spPr>
        <p:txBody>
          <a:bodyPr wrap="square" anchor="t">
            <a:normAutofit/>
          </a:bodyPr>
          <a:lstStyle/>
          <a:p>
            <a:r>
              <a:rPr lang="en-IN" dirty="0"/>
              <a:t>A data mining </a:t>
            </a:r>
            <a:r>
              <a:rPr lang="en-IN" dirty="0" err="1"/>
              <a:t>tequnie</a:t>
            </a:r>
            <a:r>
              <a:rPr lang="en-IN" dirty="0"/>
              <a:t> to find relation or patter between the variables or features in the dataset  </a:t>
            </a:r>
          </a:p>
        </p:txBody>
      </p:sp>
    </p:spTree>
    <p:extLst>
      <p:ext uri="{BB962C8B-B14F-4D97-AF65-F5344CB8AC3E}">
        <p14:creationId xmlns:p14="http://schemas.microsoft.com/office/powerpoint/2010/main" val="2376941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C3AFF3-2AC0-4242-8A76-A9A97535E566}"/>
              </a:ext>
            </a:extLst>
          </p:cNvPr>
          <p:cNvSpPr>
            <a:spLocks noGrp="1"/>
          </p:cNvSpPr>
          <p:nvPr>
            <p:ph type="title"/>
          </p:nvPr>
        </p:nvSpPr>
        <p:spPr>
          <a:xfrm>
            <a:off x="1075767" y="1188637"/>
            <a:ext cx="2988234" cy="4480726"/>
          </a:xfrm>
        </p:spPr>
        <p:txBody>
          <a:bodyPr>
            <a:normAutofit/>
          </a:bodyPr>
          <a:lstStyle/>
          <a:p>
            <a:pPr algn="r"/>
            <a:r>
              <a:rPr lang="en-IN" sz="6600"/>
              <a:t>Use </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EF6BF7-127D-4703-991A-F95E5DA71AF8}"/>
              </a:ext>
            </a:extLst>
          </p:cNvPr>
          <p:cNvSpPr>
            <a:spLocks noGrp="1"/>
          </p:cNvSpPr>
          <p:nvPr>
            <p:ph idx="1"/>
          </p:nvPr>
        </p:nvSpPr>
        <p:spPr>
          <a:xfrm>
            <a:off x="5255260" y="1648870"/>
            <a:ext cx="4702848" cy="3560260"/>
          </a:xfrm>
        </p:spPr>
        <p:txBody>
          <a:bodyPr anchor="ctr">
            <a:normAutofit/>
          </a:bodyPr>
          <a:lstStyle/>
          <a:p>
            <a:pPr>
              <a:buFont typeface="Arial" panose="020B0604020202020204" pitchFamily="34" charset="0"/>
              <a:buChar char="•"/>
            </a:pPr>
            <a:r>
              <a:rPr lang="en-US" sz="2400" b="0" i="0">
                <a:effectLst/>
                <a:latin typeface="merriweather"/>
              </a:rPr>
              <a:t>To forecast sales and discounts</a:t>
            </a:r>
          </a:p>
          <a:p>
            <a:pPr>
              <a:buFont typeface="Arial" panose="020B0604020202020204" pitchFamily="34" charset="0"/>
              <a:buChar char="•"/>
            </a:pPr>
            <a:r>
              <a:rPr lang="en-US" sz="2400" b="0" i="0">
                <a:effectLst/>
                <a:latin typeface="merriweather"/>
              </a:rPr>
              <a:t>To analyze goods bought together</a:t>
            </a:r>
          </a:p>
          <a:p>
            <a:pPr>
              <a:buFont typeface="Arial" panose="020B0604020202020204" pitchFamily="34" charset="0"/>
              <a:buChar char="•"/>
            </a:pPr>
            <a:r>
              <a:rPr lang="en-US" sz="2400" b="0" i="0">
                <a:effectLst/>
                <a:latin typeface="merriweather"/>
              </a:rPr>
              <a:t>To place the products on the shelves</a:t>
            </a:r>
          </a:p>
          <a:p>
            <a:pPr>
              <a:buFont typeface="Arial" panose="020B0604020202020204" pitchFamily="34" charset="0"/>
              <a:buChar char="•"/>
            </a:pPr>
            <a:r>
              <a:rPr lang="en-US" sz="2400" b="0" i="0">
                <a:effectLst/>
                <a:latin typeface="merriweather"/>
              </a:rPr>
              <a:t>To analyze web surfing patterns</a:t>
            </a:r>
          </a:p>
          <a:p>
            <a:endParaRPr lang="en-IN" sz="2400"/>
          </a:p>
        </p:txBody>
      </p:sp>
    </p:spTree>
    <p:extLst>
      <p:ext uri="{BB962C8B-B14F-4D97-AF65-F5344CB8AC3E}">
        <p14:creationId xmlns:p14="http://schemas.microsoft.com/office/powerpoint/2010/main" val="3773245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3" name="Rectangle 72">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098" name="Picture 2">
            <a:extLst>
              <a:ext uri="{FF2B5EF4-FFF2-40B4-BE49-F238E27FC236}">
                <a16:creationId xmlns:a16="http://schemas.microsoft.com/office/drawing/2014/main" id="{848E380A-7403-4D53-8CC8-3DFA2A7CCC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8" r="2279" b="-2"/>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12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0D9999-12BD-4D86-8495-304BDCEBBEEA}"/>
              </a:ext>
            </a:extLst>
          </p:cNvPr>
          <p:cNvPicPr>
            <a:picLocks noChangeAspect="1"/>
          </p:cNvPicPr>
          <p:nvPr/>
        </p:nvPicPr>
        <p:blipFill rotWithShape="1">
          <a:blip r:embed="rId2"/>
          <a:srcRect t="6568" r="9091" b="2523"/>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5709F-86F3-447A-A43A-80115295A8EC}"/>
              </a:ext>
            </a:extLst>
          </p:cNvPr>
          <p:cNvSpPr>
            <a:spLocks noGrp="1"/>
          </p:cNvSpPr>
          <p:nvPr>
            <p:ph type="title"/>
          </p:nvPr>
        </p:nvSpPr>
        <p:spPr>
          <a:xfrm>
            <a:off x="594805" y="640263"/>
            <a:ext cx="3759240" cy="1344975"/>
          </a:xfrm>
        </p:spPr>
        <p:txBody>
          <a:bodyPr>
            <a:normAutofit/>
          </a:bodyPr>
          <a:lstStyle/>
          <a:p>
            <a:r>
              <a:rPr lang="en-IN" sz="4000"/>
              <a:t>Popular algorithm </a:t>
            </a:r>
          </a:p>
        </p:txBody>
      </p:sp>
      <p:sp>
        <p:nvSpPr>
          <p:cNvPr id="3" name="Content Placeholder 2">
            <a:extLst>
              <a:ext uri="{FF2B5EF4-FFF2-40B4-BE49-F238E27FC236}">
                <a16:creationId xmlns:a16="http://schemas.microsoft.com/office/drawing/2014/main" id="{81A66D10-5549-49C1-BD0B-F19282B1F20D}"/>
              </a:ext>
            </a:extLst>
          </p:cNvPr>
          <p:cNvSpPr>
            <a:spLocks noGrp="1"/>
          </p:cNvSpPr>
          <p:nvPr>
            <p:ph idx="1"/>
          </p:nvPr>
        </p:nvSpPr>
        <p:spPr>
          <a:xfrm>
            <a:off x="594110" y="2121763"/>
            <a:ext cx="3764826" cy="3773010"/>
          </a:xfrm>
        </p:spPr>
        <p:txBody>
          <a:bodyPr>
            <a:normAutofit/>
          </a:bodyPr>
          <a:lstStyle/>
          <a:p>
            <a:r>
              <a:rPr lang="en-IN" sz="1800" b="0" i="0" dirty="0">
                <a:effectLst/>
                <a:latin typeface="merriweather"/>
              </a:rPr>
              <a:t> </a:t>
            </a:r>
            <a:r>
              <a:rPr lang="en-IN" sz="1800" dirty="0" err="1">
                <a:latin typeface="merriweather"/>
              </a:rPr>
              <a:t>Apriori</a:t>
            </a:r>
            <a:r>
              <a:rPr lang="en-IN" sz="1800" dirty="0">
                <a:latin typeface="merriweather"/>
              </a:rPr>
              <a:t> </a:t>
            </a:r>
          </a:p>
          <a:p>
            <a:r>
              <a:rPr lang="en-IN" sz="1800" dirty="0" err="1">
                <a:latin typeface="merriweather"/>
              </a:rPr>
              <a:t>Euclat</a:t>
            </a:r>
            <a:endParaRPr lang="en-IN" sz="1800" dirty="0">
              <a:latin typeface="merriweather"/>
            </a:endParaRPr>
          </a:p>
          <a:p>
            <a:r>
              <a:rPr lang="en-IN" sz="1800" dirty="0">
                <a:latin typeface="merriweather"/>
              </a:rPr>
              <a:t>FP-growth</a:t>
            </a:r>
            <a:endParaRPr lang="en-IN" sz="1800" dirty="0"/>
          </a:p>
        </p:txBody>
      </p:sp>
    </p:spTree>
    <p:extLst>
      <p:ext uri="{BB962C8B-B14F-4D97-AF65-F5344CB8AC3E}">
        <p14:creationId xmlns:p14="http://schemas.microsoft.com/office/powerpoint/2010/main" val="3798597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8454-5847-43FE-BB50-C5ACEEDAE80D}"/>
              </a:ext>
            </a:extLst>
          </p:cNvPr>
          <p:cNvSpPr>
            <a:spLocks noGrp="1"/>
          </p:cNvSpPr>
          <p:nvPr>
            <p:ph type="title"/>
          </p:nvPr>
        </p:nvSpPr>
        <p:spPr/>
        <p:txBody>
          <a:bodyPr/>
          <a:lstStyle/>
          <a:p>
            <a:r>
              <a:rPr lang="en-US" dirty="0"/>
              <a:t>Execute </a:t>
            </a:r>
            <a:endParaRPr lang="en-IN" dirty="0"/>
          </a:p>
        </p:txBody>
      </p:sp>
      <p:sp>
        <p:nvSpPr>
          <p:cNvPr id="3" name="Content Placeholder 2">
            <a:extLst>
              <a:ext uri="{FF2B5EF4-FFF2-40B4-BE49-F238E27FC236}">
                <a16:creationId xmlns:a16="http://schemas.microsoft.com/office/drawing/2014/main" id="{76357489-0D20-48E2-B996-B1C6C4208FCD}"/>
              </a:ext>
            </a:extLst>
          </p:cNvPr>
          <p:cNvSpPr>
            <a:spLocks noGrp="1"/>
          </p:cNvSpPr>
          <p:nvPr>
            <p:ph idx="1"/>
          </p:nvPr>
        </p:nvSpPr>
        <p:spPr/>
        <p:txBody>
          <a:bodyPr/>
          <a:lstStyle/>
          <a:p>
            <a:r>
              <a:rPr lang="en-US" dirty="0"/>
              <a:t> </a:t>
            </a:r>
            <a:r>
              <a:rPr lang="en-US" dirty="0" err="1"/>
              <a:t>df.to_csv</a:t>
            </a:r>
            <a:r>
              <a:rPr lang="en-US" dirty="0"/>
              <a:t>(‘name_of_file.csv’)</a:t>
            </a:r>
          </a:p>
          <a:p>
            <a:r>
              <a:rPr lang="en-US" dirty="0" err="1"/>
              <a:t>df.to_csv</a:t>
            </a:r>
            <a:r>
              <a:rPr lang="en-US" dirty="0"/>
              <a:t>(‘name_of_file.csv’, index=False)</a:t>
            </a:r>
          </a:p>
          <a:p>
            <a:r>
              <a:rPr lang="en-US" dirty="0"/>
              <a:t> </a:t>
            </a:r>
            <a:r>
              <a:rPr lang="en-US" dirty="0" err="1"/>
              <a:t>df.head</a:t>
            </a:r>
            <a:r>
              <a:rPr lang="en-US" dirty="0"/>
              <a:t>(2)</a:t>
            </a:r>
          </a:p>
          <a:p>
            <a:r>
              <a:rPr lang="en-US" dirty="0"/>
              <a:t> </a:t>
            </a:r>
            <a:r>
              <a:rPr lang="en-US" dirty="0" err="1"/>
              <a:t>df.tail</a:t>
            </a:r>
            <a:r>
              <a:rPr lang="en-US" dirty="0"/>
              <a:t>(2)</a:t>
            </a:r>
          </a:p>
          <a:p>
            <a:r>
              <a:rPr lang="en-IN" dirty="0" err="1"/>
              <a:t>df.describe</a:t>
            </a:r>
            <a:r>
              <a:rPr lang="en-IN" dirty="0"/>
              <a:t>()</a:t>
            </a:r>
          </a:p>
        </p:txBody>
      </p:sp>
    </p:spTree>
    <p:extLst>
      <p:ext uri="{BB962C8B-B14F-4D97-AF65-F5344CB8AC3E}">
        <p14:creationId xmlns:p14="http://schemas.microsoft.com/office/powerpoint/2010/main" val="3941873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742AC8B-F7F8-45CC-BFF5-27E8A564B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14">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B2CCAA-8AE7-41B8-B57A-AFC7393DE928}"/>
              </a:ext>
            </a:extLst>
          </p:cNvPr>
          <p:cNvSpPr/>
          <p:nvPr/>
        </p:nvSpPr>
        <p:spPr>
          <a:xfrm>
            <a:off x="965200" y="1383527"/>
            <a:ext cx="6117158" cy="417516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9600" b="0" kern="1200" cap="none" spc="0">
                <a:ln w="0"/>
                <a:solidFill>
                  <a:schemeClr val="tx1"/>
                </a:solidFill>
                <a:effectLst>
                  <a:outerShdw blurRad="38100" dist="25400" dir="5400000" algn="ctr" rotWithShape="0">
                    <a:srgbClr val="6E747A">
                      <a:alpha val="43000"/>
                    </a:srgbClr>
                  </a:outerShdw>
                </a:effectLst>
                <a:latin typeface="+mj-lt"/>
                <a:ea typeface="+mj-ea"/>
                <a:cs typeface="+mj-cs"/>
              </a:rPr>
              <a:t>Thank you</a:t>
            </a:r>
          </a:p>
        </p:txBody>
      </p:sp>
    </p:spTree>
    <p:extLst>
      <p:ext uri="{BB962C8B-B14F-4D97-AF65-F5344CB8AC3E}">
        <p14:creationId xmlns:p14="http://schemas.microsoft.com/office/powerpoint/2010/main" val="215361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413D-3D15-4D1A-B601-C56203C3C585}"/>
              </a:ext>
            </a:extLst>
          </p:cNvPr>
          <p:cNvSpPr>
            <a:spLocks noGrp="1"/>
          </p:cNvSpPr>
          <p:nvPr>
            <p:ph type="title"/>
          </p:nvPr>
        </p:nvSpPr>
        <p:spPr/>
        <p:txBody>
          <a:bodyPr/>
          <a:lstStyle/>
          <a:p>
            <a:r>
              <a:rPr lang="en-US" dirty="0"/>
              <a:t>If u already have a data set, how to read in </a:t>
            </a:r>
            <a:r>
              <a:rPr lang="en-US" dirty="0" err="1"/>
              <a:t>jupyter</a:t>
            </a:r>
            <a:endParaRPr lang="en-IN" dirty="0"/>
          </a:p>
        </p:txBody>
      </p:sp>
      <p:sp>
        <p:nvSpPr>
          <p:cNvPr id="3" name="Content Placeholder 2">
            <a:extLst>
              <a:ext uri="{FF2B5EF4-FFF2-40B4-BE49-F238E27FC236}">
                <a16:creationId xmlns:a16="http://schemas.microsoft.com/office/drawing/2014/main" id="{52C58BCB-2551-4333-8856-5BBAF32E0C15}"/>
              </a:ext>
            </a:extLst>
          </p:cNvPr>
          <p:cNvSpPr>
            <a:spLocks noGrp="1"/>
          </p:cNvSpPr>
          <p:nvPr>
            <p:ph idx="1"/>
          </p:nvPr>
        </p:nvSpPr>
        <p:spPr/>
        <p:txBody>
          <a:bodyPr/>
          <a:lstStyle/>
          <a:p>
            <a:r>
              <a:rPr lang="en-US" dirty="0"/>
              <a:t>Make csv file</a:t>
            </a:r>
          </a:p>
          <a:p>
            <a:r>
              <a:rPr lang="en-US" dirty="0" err="1"/>
              <a:t>Jupyter</a:t>
            </a:r>
            <a:r>
              <a:rPr lang="en-US" dirty="0"/>
              <a:t>- import pandas </a:t>
            </a:r>
          </a:p>
          <a:p>
            <a:r>
              <a:rPr lang="en-US" dirty="0"/>
              <a:t>Name = </a:t>
            </a:r>
            <a:r>
              <a:rPr lang="en-US" dirty="0" err="1"/>
              <a:t>pd.read_csv</a:t>
            </a:r>
            <a:r>
              <a:rPr lang="en-US" dirty="0"/>
              <a:t>(“filename.csv”)</a:t>
            </a:r>
          </a:p>
          <a:p>
            <a:r>
              <a:rPr lang="en-US" dirty="0"/>
              <a:t>name</a:t>
            </a:r>
          </a:p>
        </p:txBody>
      </p:sp>
    </p:spTree>
    <p:extLst>
      <p:ext uri="{BB962C8B-B14F-4D97-AF65-F5344CB8AC3E}">
        <p14:creationId xmlns:p14="http://schemas.microsoft.com/office/powerpoint/2010/main" val="2512106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8045-69A9-4AF1-8785-F18DBDD5BC7C}"/>
              </a:ext>
            </a:extLst>
          </p:cNvPr>
          <p:cNvSpPr>
            <a:spLocks noGrp="1"/>
          </p:cNvSpPr>
          <p:nvPr>
            <p:ph type="title"/>
          </p:nvPr>
        </p:nvSpPr>
        <p:spPr/>
        <p:txBody>
          <a:bodyPr/>
          <a:lstStyle/>
          <a:p>
            <a:r>
              <a:rPr lang="en-US" dirty="0"/>
              <a:t>Can access </a:t>
            </a:r>
            <a:r>
              <a:rPr lang="en-US" dirty="0" err="1"/>
              <a:t>dataframe</a:t>
            </a:r>
            <a:r>
              <a:rPr lang="en-US" dirty="0"/>
              <a:t> in any way or edit </a:t>
            </a:r>
            <a:endParaRPr lang="en-IN" dirty="0"/>
          </a:p>
        </p:txBody>
      </p:sp>
      <p:sp>
        <p:nvSpPr>
          <p:cNvPr id="3" name="Content Placeholder 2">
            <a:extLst>
              <a:ext uri="{FF2B5EF4-FFF2-40B4-BE49-F238E27FC236}">
                <a16:creationId xmlns:a16="http://schemas.microsoft.com/office/drawing/2014/main" id="{BF1262BB-772C-4639-BB7B-51493CC6D25D}"/>
              </a:ext>
            </a:extLst>
          </p:cNvPr>
          <p:cNvSpPr>
            <a:spLocks noGrp="1"/>
          </p:cNvSpPr>
          <p:nvPr>
            <p:ph idx="1"/>
          </p:nvPr>
        </p:nvSpPr>
        <p:spPr/>
        <p:txBody>
          <a:bodyPr/>
          <a:lstStyle/>
          <a:p>
            <a:r>
              <a:rPr lang="en-US" dirty="0"/>
              <a:t>Name[‘column’][index value] = new value</a:t>
            </a:r>
          </a:p>
          <a:p>
            <a:r>
              <a:rPr lang="en-US" dirty="0"/>
              <a:t>Name</a:t>
            </a:r>
          </a:p>
          <a:p>
            <a:r>
              <a:rPr lang="en-US" dirty="0"/>
              <a:t>Convert back to csv</a:t>
            </a:r>
          </a:p>
          <a:p>
            <a:r>
              <a:rPr lang="en-US" dirty="0"/>
              <a:t>Change index – </a:t>
            </a:r>
            <a:r>
              <a:rPr lang="en-US" dirty="0" err="1"/>
              <a:t>name.index</a:t>
            </a:r>
            <a:r>
              <a:rPr lang="en-US" dirty="0"/>
              <a:t> = [ values]</a:t>
            </a:r>
            <a:endParaRPr lang="en-IN" dirty="0"/>
          </a:p>
        </p:txBody>
      </p:sp>
    </p:spTree>
    <p:extLst>
      <p:ext uri="{BB962C8B-B14F-4D97-AF65-F5344CB8AC3E}">
        <p14:creationId xmlns:p14="http://schemas.microsoft.com/office/powerpoint/2010/main" val="202845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D624-3448-4E20-B783-3B9A441A99FD}"/>
              </a:ext>
            </a:extLst>
          </p:cNvPr>
          <p:cNvSpPr>
            <a:spLocks noGrp="1"/>
          </p:cNvSpPr>
          <p:nvPr>
            <p:ph type="title"/>
          </p:nvPr>
        </p:nvSpPr>
        <p:spPr/>
        <p:txBody>
          <a:bodyPr/>
          <a:lstStyle/>
          <a:p>
            <a:r>
              <a:rPr lang="en-US" dirty="0"/>
              <a:t>Why pandas ,why not excel!?</a:t>
            </a:r>
            <a:endParaRPr lang="en-IN" dirty="0"/>
          </a:p>
        </p:txBody>
      </p:sp>
      <p:sp>
        <p:nvSpPr>
          <p:cNvPr id="3" name="Content Placeholder 2">
            <a:extLst>
              <a:ext uri="{FF2B5EF4-FFF2-40B4-BE49-F238E27FC236}">
                <a16:creationId xmlns:a16="http://schemas.microsoft.com/office/drawing/2014/main" id="{2833F3C9-180B-4056-8C6B-F3B16C20DD63}"/>
              </a:ext>
            </a:extLst>
          </p:cNvPr>
          <p:cNvSpPr>
            <a:spLocks noGrp="1"/>
          </p:cNvSpPr>
          <p:nvPr>
            <p:ph idx="1"/>
          </p:nvPr>
        </p:nvSpPr>
        <p:spPr/>
        <p:txBody>
          <a:bodyPr/>
          <a:lstStyle/>
          <a:p>
            <a:r>
              <a:rPr lang="en-US" dirty="0"/>
              <a:t>Open source data analysis library </a:t>
            </a:r>
          </a:p>
          <a:p>
            <a:r>
              <a:rPr lang="en-US" dirty="0"/>
              <a:t>Cant use functions or tech provided by python </a:t>
            </a:r>
          </a:p>
          <a:p>
            <a:r>
              <a:rPr lang="en-US" dirty="0"/>
              <a:t>With </a:t>
            </a:r>
            <a:r>
              <a:rPr lang="en-US" dirty="0" err="1"/>
              <a:t>bython</a:t>
            </a:r>
            <a:r>
              <a:rPr lang="en-US" dirty="0"/>
              <a:t> we can </a:t>
            </a:r>
            <a:r>
              <a:rPr lang="en-US" dirty="0" err="1"/>
              <a:t>analyse</a:t>
            </a:r>
            <a:r>
              <a:rPr lang="en-US" dirty="0"/>
              <a:t> manipulate and access data easily</a:t>
            </a:r>
          </a:p>
          <a:p>
            <a:r>
              <a:rPr lang="en-US" dirty="0"/>
              <a:t>High speed and robust data operations</a:t>
            </a:r>
          </a:p>
          <a:p>
            <a:r>
              <a:rPr lang="en-US" dirty="0"/>
              <a:t>Excel has data n cell limitations </a:t>
            </a:r>
            <a:endParaRPr lang="en-IN" dirty="0"/>
          </a:p>
        </p:txBody>
      </p:sp>
    </p:spTree>
    <p:extLst>
      <p:ext uri="{BB962C8B-B14F-4D97-AF65-F5344CB8AC3E}">
        <p14:creationId xmlns:p14="http://schemas.microsoft.com/office/powerpoint/2010/main" val="1189316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TotalTime>
  <Words>1278</Words>
  <Application>Microsoft Office PowerPoint</Application>
  <PresentationFormat>Widescreen</PresentationFormat>
  <Paragraphs>175</Paragraphs>
  <Slides>60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Calibri Light</vt:lpstr>
      <vt:lpstr>charter</vt:lpstr>
      <vt:lpstr>Helvetica Neue Medium</vt:lpstr>
      <vt:lpstr>Impact</vt:lpstr>
      <vt:lpstr>merriweather</vt:lpstr>
      <vt:lpstr>Office Theme</vt:lpstr>
      <vt:lpstr>Artificial Intelligence / Machine learning club!</vt:lpstr>
      <vt:lpstr>Data science</vt:lpstr>
      <vt:lpstr>PowerPoint Presentation</vt:lpstr>
      <vt:lpstr>PowerPoint Presentation</vt:lpstr>
      <vt:lpstr>Pandas </vt:lpstr>
      <vt:lpstr>Execute </vt:lpstr>
      <vt:lpstr>If u already have a data set, how to read in jupyter</vt:lpstr>
      <vt:lpstr>Can access dataframe in any way or edit </vt:lpstr>
      <vt:lpstr>Why pandas ,why not excel!?</vt:lpstr>
      <vt:lpstr>Data structure in pandas</vt:lpstr>
      <vt:lpstr>What is jupyter!?</vt:lpstr>
      <vt:lpstr>Series and dataframe</vt:lpstr>
      <vt:lpstr>We can access any element in the dataframe with its index</vt:lpstr>
      <vt:lpstr>Operations </vt:lpstr>
      <vt:lpstr>Error : settingwithcopwarning</vt:lpstr>
      <vt:lpstr>solution</vt:lpstr>
      <vt:lpstr>To set values always use loc or iloc</vt:lpstr>
      <vt:lpstr>Introduction </vt:lpstr>
      <vt:lpstr>Origin of machine learning </vt:lpstr>
      <vt:lpstr>Arthur Samuel coined the word in 1959 “ Machine learning : Field of study that gives computers the ability to learn without being explicitly programmed.” </vt:lpstr>
      <vt:lpstr>A computer program that learn from experience E with respect to some task T and some performance measured by P, improves with experience E.</vt:lpstr>
      <vt:lpstr>       Chess</vt:lpstr>
      <vt:lpstr>Suppose your email program watches which emails you do or do not mark as spam and based on that learns how to better filter spam.  What is the task T, experience E, and its performance measure P in this setting? </vt:lpstr>
      <vt:lpstr>1. Classifying emails as spam or not spam.   2. Watching you label emails as spam or not spam.  3. The number (or fraction) of emails correctly classified as spam/not spam.   4. None of the above—this is not a machine learning problem. </vt:lpstr>
      <vt:lpstr>Cat or dog !?</vt:lpstr>
      <vt:lpstr>PowerPoint Presentation</vt:lpstr>
      <vt:lpstr>PowerPoint Presentation</vt:lpstr>
      <vt:lpstr>Happy or angry!?</vt:lpstr>
      <vt:lpstr>PowerPoint Presentation</vt:lpstr>
      <vt:lpstr>PowerPoint Presentation</vt:lpstr>
      <vt:lpstr>From where to get data !?</vt:lpstr>
      <vt:lpstr>PowerPoint Presentation</vt:lpstr>
      <vt:lpstr>Classical Machine Learning  </vt:lpstr>
      <vt:lpstr>PowerPoint Presentation</vt:lpstr>
      <vt:lpstr>PowerPoint Presentation</vt:lpstr>
      <vt:lpstr>Classification </vt:lpstr>
      <vt:lpstr>PowerPoint Presentation</vt:lpstr>
      <vt:lpstr>PowerPoint Presentation</vt:lpstr>
      <vt:lpstr>Use: </vt:lpstr>
      <vt:lpstr>Popular algorithm </vt:lpstr>
      <vt:lpstr>Regression</vt:lpstr>
      <vt:lpstr>Predicting traffic jam</vt:lpstr>
      <vt:lpstr>Use </vt:lpstr>
      <vt:lpstr>Popular algorithm </vt:lpstr>
      <vt:lpstr>Comparison between classification and regression </vt:lpstr>
      <vt:lpstr>PowerPoint Presentation</vt:lpstr>
      <vt:lpstr>Problem 1: You have a large inventory of identical items. You want to predict how many of these items will sell over the next 3 months.   Problem 2: You’d like software to examine individual customer accounts, and for each account decide if it has been hacked/compromised. </vt:lpstr>
      <vt:lpstr>Clustering </vt:lpstr>
      <vt:lpstr>PowerPoint Presentation</vt:lpstr>
      <vt:lpstr>Use </vt:lpstr>
      <vt:lpstr>Popular algorithm </vt:lpstr>
      <vt:lpstr>Dimensionality reduction (generalization)</vt:lpstr>
      <vt:lpstr>Use </vt:lpstr>
      <vt:lpstr>PowerPoint Presentation</vt:lpstr>
      <vt:lpstr>Popular algorithm</vt:lpstr>
      <vt:lpstr>Association rule learning</vt:lpstr>
      <vt:lpstr>Use </vt:lpstr>
      <vt:lpstr>PowerPoint Presentation</vt:lpstr>
      <vt:lpstr>Popular algorithm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dc:title>
  <dc:creator>ishika dubey</dc:creator>
  <cp:lastModifiedBy>ishika dubey</cp:lastModifiedBy>
  <cp:revision>7</cp:revision>
  <dcterms:created xsi:type="dcterms:W3CDTF">2020-11-01T11:35:04Z</dcterms:created>
  <dcterms:modified xsi:type="dcterms:W3CDTF">2021-12-14T17:39:31Z</dcterms:modified>
</cp:coreProperties>
</file>